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330" r:id="rId2"/>
    <p:sldId id="516" r:id="rId3"/>
    <p:sldId id="575" r:id="rId4"/>
    <p:sldId id="379" r:id="rId5"/>
    <p:sldId id="518" r:id="rId6"/>
    <p:sldId id="519" r:id="rId7"/>
    <p:sldId id="520" r:id="rId8"/>
    <p:sldId id="521" r:id="rId9"/>
    <p:sldId id="522" r:id="rId10"/>
    <p:sldId id="555" r:id="rId11"/>
    <p:sldId id="387" r:id="rId12"/>
    <p:sldId id="565" r:id="rId13"/>
    <p:sldId id="496" r:id="rId14"/>
    <p:sldId id="523" r:id="rId15"/>
    <p:sldId id="524" r:id="rId16"/>
    <p:sldId id="497" r:id="rId17"/>
    <p:sldId id="525" r:id="rId18"/>
    <p:sldId id="566" r:id="rId19"/>
    <p:sldId id="526" r:id="rId20"/>
    <p:sldId id="527" r:id="rId21"/>
    <p:sldId id="568" r:id="rId22"/>
    <p:sldId id="499" r:id="rId23"/>
    <p:sldId id="528" r:id="rId24"/>
    <p:sldId id="530" r:id="rId25"/>
    <p:sldId id="539" r:id="rId26"/>
    <p:sldId id="533" r:id="rId27"/>
    <p:sldId id="534" r:id="rId28"/>
    <p:sldId id="535" r:id="rId29"/>
    <p:sldId id="536" r:id="rId30"/>
    <p:sldId id="540" r:id="rId31"/>
    <p:sldId id="542" r:id="rId32"/>
    <p:sldId id="543" r:id="rId33"/>
    <p:sldId id="544" r:id="rId34"/>
    <p:sldId id="562" r:id="rId35"/>
    <p:sldId id="560" r:id="rId36"/>
    <p:sldId id="485" r:id="rId37"/>
    <p:sldId id="529" r:id="rId38"/>
    <p:sldId id="571" r:id="rId39"/>
    <p:sldId id="572" r:id="rId40"/>
    <p:sldId id="546" r:id="rId41"/>
    <p:sldId id="550" r:id="rId42"/>
    <p:sldId id="547" r:id="rId43"/>
    <p:sldId id="548" r:id="rId44"/>
    <p:sldId id="549" r:id="rId45"/>
    <p:sldId id="506" r:id="rId46"/>
    <p:sldId id="556" r:id="rId47"/>
    <p:sldId id="558" r:id="rId48"/>
    <p:sldId id="551" r:id="rId49"/>
    <p:sldId id="552" r:id="rId50"/>
    <p:sldId id="467" r:id="rId51"/>
    <p:sldId id="553" r:id="rId52"/>
    <p:sldId id="469" r:id="rId53"/>
    <p:sldId id="510" r:id="rId54"/>
    <p:sldId id="573" r:id="rId55"/>
    <p:sldId id="515" r:id="rId56"/>
    <p:sldId id="559" r:id="rId57"/>
    <p:sldId id="574" r:id="rId58"/>
    <p:sldId id="564" r:id="rId59"/>
    <p:sldId id="554" r:id="rId60"/>
    <p:sldId id="561" r:id="rId61"/>
    <p:sldId id="569" r:id="rId62"/>
    <p:sldId id="570" r:id="rId63"/>
  </p:sldIdLst>
  <p:sldSz cx="9144000" cy="6858000" type="screen4x3"/>
  <p:notesSz cx="6272213" cy="906145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54">
          <p15:clr>
            <a:srgbClr val="A4A3A4"/>
          </p15:clr>
        </p15:guide>
        <p15:guide id="2" pos="197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6600"/>
    <a:srgbClr val="FF6600"/>
    <a:srgbClr val="336600"/>
    <a:srgbClr val="003300"/>
    <a:srgbClr val="FF9900"/>
    <a:srgbClr val="CCCC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806" autoAdjust="0"/>
    <p:restoredTop sz="92780" autoAdjust="0"/>
  </p:normalViewPr>
  <p:slideViewPr>
    <p:cSldViewPr>
      <p:cViewPr varScale="1">
        <p:scale>
          <a:sx n="76" d="100"/>
          <a:sy n="76" d="100"/>
        </p:scale>
        <p:origin x="646" y="22"/>
      </p:cViewPr>
      <p:guideLst>
        <p:guide orient="horz" pos="229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920" y="-84"/>
      </p:cViewPr>
      <p:guideLst>
        <p:guide orient="horz" pos="2854"/>
        <p:guide pos="197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image" Target="../media/image45.wmf"/><Relationship Id="rId7" Type="http://schemas.openxmlformats.org/officeDocument/2006/relationships/image" Target="../media/image49.wmf"/><Relationship Id="rId2" Type="http://schemas.openxmlformats.org/officeDocument/2006/relationships/image" Target="../media/image44.emf"/><Relationship Id="rId1" Type="http://schemas.openxmlformats.org/officeDocument/2006/relationships/image" Target="../media/image43.wmf"/><Relationship Id="rId6" Type="http://schemas.openxmlformats.org/officeDocument/2006/relationships/image" Target="../media/image48.emf"/><Relationship Id="rId11" Type="http://schemas.openxmlformats.org/officeDocument/2006/relationships/image" Target="../media/image53.wmf"/><Relationship Id="rId5" Type="http://schemas.openxmlformats.org/officeDocument/2006/relationships/image" Target="../media/image47.wmf"/><Relationship Id="rId10" Type="http://schemas.openxmlformats.org/officeDocument/2006/relationships/image" Target="../media/image52.emf"/><Relationship Id="rId4" Type="http://schemas.openxmlformats.org/officeDocument/2006/relationships/image" Target="../media/image46.wmf"/><Relationship Id="rId9" Type="http://schemas.openxmlformats.org/officeDocument/2006/relationships/image" Target="../media/image5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6" Type="http://schemas.openxmlformats.org/officeDocument/2006/relationships/image" Target="../media/image60.wmf"/><Relationship Id="rId5" Type="http://schemas.openxmlformats.org/officeDocument/2006/relationships/image" Target="../media/image59.wmf"/><Relationship Id="rId4" Type="http://schemas.openxmlformats.org/officeDocument/2006/relationships/image" Target="../media/image58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image" Target="../media/image63.wmf"/><Relationship Id="rId7" Type="http://schemas.openxmlformats.org/officeDocument/2006/relationships/image" Target="../media/image67.wmf"/><Relationship Id="rId2" Type="http://schemas.openxmlformats.org/officeDocument/2006/relationships/image" Target="../media/image62.emf"/><Relationship Id="rId1" Type="http://schemas.openxmlformats.org/officeDocument/2006/relationships/image" Target="../media/image61.emf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emf"/><Relationship Id="rId3" Type="http://schemas.openxmlformats.org/officeDocument/2006/relationships/image" Target="../media/image76.wmf"/><Relationship Id="rId7" Type="http://schemas.openxmlformats.org/officeDocument/2006/relationships/image" Target="../media/image80.e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10" Type="http://schemas.openxmlformats.org/officeDocument/2006/relationships/image" Target="../media/image83.wmf"/><Relationship Id="rId4" Type="http://schemas.openxmlformats.org/officeDocument/2006/relationships/image" Target="../media/image77.wmf"/><Relationship Id="rId9" Type="http://schemas.openxmlformats.org/officeDocument/2006/relationships/image" Target="../media/image82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76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Relationship Id="rId6" Type="http://schemas.openxmlformats.org/officeDocument/2006/relationships/image" Target="../media/image91.wmf"/><Relationship Id="rId5" Type="http://schemas.openxmlformats.org/officeDocument/2006/relationships/image" Target="../media/image90.wmf"/><Relationship Id="rId4" Type="http://schemas.openxmlformats.org/officeDocument/2006/relationships/image" Target="../media/image89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image" Target="../media/image7.wmf"/><Relationship Id="rId7" Type="http://schemas.openxmlformats.org/officeDocument/2006/relationships/image" Target="../media/image11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6" Type="http://schemas.openxmlformats.org/officeDocument/2006/relationships/image" Target="../media/image10.wmf"/><Relationship Id="rId11" Type="http://schemas.openxmlformats.org/officeDocument/2006/relationships/image" Target="../media/image15.wmf"/><Relationship Id="rId5" Type="http://schemas.openxmlformats.org/officeDocument/2006/relationships/image" Target="../media/image9.wmf"/><Relationship Id="rId10" Type="http://schemas.openxmlformats.org/officeDocument/2006/relationships/image" Target="../media/image14.wmf"/><Relationship Id="rId4" Type="http://schemas.openxmlformats.org/officeDocument/2006/relationships/image" Target="../media/image8.wmf"/><Relationship Id="rId9" Type="http://schemas.openxmlformats.org/officeDocument/2006/relationships/image" Target="../media/image13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4" Type="http://schemas.openxmlformats.org/officeDocument/2006/relationships/image" Target="../media/image96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4" Type="http://schemas.openxmlformats.org/officeDocument/2006/relationships/image" Target="../media/image100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image" Target="../media/image102.emf"/><Relationship Id="rId1" Type="http://schemas.openxmlformats.org/officeDocument/2006/relationships/image" Target="../media/image101.wmf"/><Relationship Id="rId5" Type="http://schemas.openxmlformats.org/officeDocument/2006/relationships/image" Target="../media/image105.wmf"/><Relationship Id="rId4" Type="http://schemas.openxmlformats.org/officeDocument/2006/relationships/image" Target="../media/image104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107.wmf"/><Relationship Id="rId1" Type="http://schemas.openxmlformats.org/officeDocument/2006/relationships/image" Target="../media/image106.wmf"/><Relationship Id="rId5" Type="http://schemas.openxmlformats.org/officeDocument/2006/relationships/image" Target="../media/image108.emf"/><Relationship Id="rId4" Type="http://schemas.openxmlformats.org/officeDocument/2006/relationships/image" Target="../media/image89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wmf"/><Relationship Id="rId2" Type="http://schemas.openxmlformats.org/officeDocument/2006/relationships/image" Target="../media/image113.wmf"/><Relationship Id="rId1" Type="http://schemas.openxmlformats.org/officeDocument/2006/relationships/image" Target="../media/image112.wmf"/><Relationship Id="rId6" Type="http://schemas.openxmlformats.org/officeDocument/2006/relationships/image" Target="../media/image117.emf"/><Relationship Id="rId5" Type="http://schemas.openxmlformats.org/officeDocument/2006/relationships/image" Target="../media/image116.emf"/><Relationship Id="rId4" Type="http://schemas.openxmlformats.org/officeDocument/2006/relationships/image" Target="../media/image115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Relationship Id="rId6" Type="http://schemas.openxmlformats.org/officeDocument/2006/relationships/image" Target="../media/image125.wmf"/><Relationship Id="rId5" Type="http://schemas.openxmlformats.org/officeDocument/2006/relationships/image" Target="../media/image124.wmf"/><Relationship Id="rId4" Type="http://schemas.openxmlformats.org/officeDocument/2006/relationships/image" Target="../media/image1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image" Target="../media/image130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image" Target="../media/image133.wmf"/><Relationship Id="rId1" Type="http://schemas.openxmlformats.org/officeDocument/2006/relationships/image" Target="../media/image132.wmf"/><Relationship Id="rId4" Type="http://schemas.openxmlformats.org/officeDocument/2006/relationships/image" Target="../media/image135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37.wmf"/><Relationship Id="rId1" Type="http://schemas.openxmlformats.org/officeDocument/2006/relationships/image" Target="../media/image136.wmf"/><Relationship Id="rId4" Type="http://schemas.openxmlformats.org/officeDocument/2006/relationships/image" Target="../media/image139.w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wmf"/><Relationship Id="rId2" Type="http://schemas.openxmlformats.org/officeDocument/2006/relationships/image" Target="../media/image141.wmf"/><Relationship Id="rId1" Type="http://schemas.openxmlformats.org/officeDocument/2006/relationships/image" Target="../media/image140.wmf"/><Relationship Id="rId6" Type="http://schemas.openxmlformats.org/officeDocument/2006/relationships/image" Target="../media/image145.wmf"/><Relationship Id="rId5" Type="http://schemas.openxmlformats.org/officeDocument/2006/relationships/image" Target="../media/image144.wmf"/><Relationship Id="rId4" Type="http://schemas.openxmlformats.org/officeDocument/2006/relationships/image" Target="../media/image143.wmf"/></Relationships>
</file>

<file path=ppt/drawings/_rels/vmlDrawing3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wmf"/><Relationship Id="rId13" Type="http://schemas.openxmlformats.org/officeDocument/2006/relationships/image" Target="../media/image158.emf"/><Relationship Id="rId3" Type="http://schemas.openxmlformats.org/officeDocument/2006/relationships/image" Target="../media/image148.wmf"/><Relationship Id="rId7" Type="http://schemas.openxmlformats.org/officeDocument/2006/relationships/image" Target="../media/image152.wmf"/><Relationship Id="rId12" Type="http://schemas.openxmlformats.org/officeDocument/2006/relationships/image" Target="../media/image157.wmf"/><Relationship Id="rId2" Type="http://schemas.openxmlformats.org/officeDocument/2006/relationships/image" Target="../media/image147.wmf"/><Relationship Id="rId1" Type="http://schemas.openxmlformats.org/officeDocument/2006/relationships/image" Target="../media/image146.wmf"/><Relationship Id="rId6" Type="http://schemas.openxmlformats.org/officeDocument/2006/relationships/image" Target="../media/image151.wmf"/><Relationship Id="rId11" Type="http://schemas.openxmlformats.org/officeDocument/2006/relationships/image" Target="../media/image156.emf"/><Relationship Id="rId5" Type="http://schemas.openxmlformats.org/officeDocument/2006/relationships/image" Target="../media/image150.wmf"/><Relationship Id="rId10" Type="http://schemas.openxmlformats.org/officeDocument/2006/relationships/image" Target="../media/image155.emf"/><Relationship Id="rId4" Type="http://schemas.openxmlformats.org/officeDocument/2006/relationships/image" Target="../media/image149.wmf"/><Relationship Id="rId9" Type="http://schemas.openxmlformats.org/officeDocument/2006/relationships/image" Target="../media/image154.emf"/><Relationship Id="rId14" Type="http://schemas.openxmlformats.org/officeDocument/2006/relationships/image" Target="../media/image159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wmf"/><Relationship Id="rId2" Type="http://schemas.openxmlformats.org/officeDocument/2006/relationships/image" Target="../media/image161.wmf"/><Relationship Id="rId1" Type="http://schemas.openxmlformats.org/officeDocument/2006/relationships/image" Target="../media/image157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image" Target="../media/image164.wmf"/><Relationship Id="rId1" Type="http://schemas.openxmlformats.org/officeDocument/2006/relationships/image" Target="../media/image163.emf"/><Relationship Id="rId4" Type="http://schemas.openxmlformats.org/officeDocument/2006/relationships/image" Target="../media/image165.wmf"/></Relationships>
</file>

<file path=ppt/drawings/_rels/vmlDrawing3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wmf"/><Relationship Id="rId13" Type="http://schemas.openxmlformats.org/officeDocument/2006/relationships/image" Target="../media/image178.wmf"/><Relationship Id="rId3" Type="http://schemas.openxmlformats.org/officeDocument/2006/relationships/image" Target="../media/image168.wmf"/><Relationship Id="rId7" Type="http://schemas.openxmlformats.org/officeDocument/2006/relationships/image" Target="../media/image172.wmf"/><Relationship Id="rId12" Type="http://schemas.openxmlformats.org/officeDocument/2006/relationships/image" Target="../media/image177.wmf"/><Relationship Id="rId2" Type="http://schemas.openxmlformats.org/officeDocument/2006/relationships/image" Target="../media/image167.wmf"/><Relationship Id="rId1" Type="http://schemas.openxmlformats.org/officeDocument/2006/relationships/image" Target="../media/image166.emf"/><Relationship Id="rId6" Type="http://schemas.openxmlformats.org/officeDocument/2006/relationships/image" Target="../media/image171.wmf"/><Relationship Id="rId11" Type="http://schemas.openxmlformats.org/officeDocument/2006/relationships/image" Target="../media/image176.wmf"/><Relationship Id="rId5" Type="http://schemas.openxmlformats.org/officeDocument/2006/relationships/image" Target="../media/image170.wmf"/><Relationship Id="rId10" Type="http://schemas.openxmlformats.org/officeDocument/2006/relationships/image" Target="../media/image175.wmf"/><Relationship Id="rId4" Type="http://schemas.openxmlformats.org/officeDocument/2006/relationships/image" Target="../media/image169.wmf"/><Relationship Id="rId9" Type="http://schemas.openxmlformats.org/officeDocument/2006/relationships/image" Target="../media/image174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wmf"/><Relationship Id="rId2" Type="http://schemas.openxmlformats.org/officeDocument/2006/relationships/image" Target="../media/image180.wmf"/><Relationship Id="rId1" Type="http://schemas.openxmlformats.org/officeDocument/2006/relationships/image" Target="../media/image179.wmf"/><Relationship Id="rId5" Type="http://schemas.openxmlformats.org/officeDocument/2006/relationships/image" Target="../media/image183.wmf"/><Relationship Id="rId4" Type="http://schemas.openxmlformats.org/officeDocument/2006/relationships/image" Target="../media/image182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wmf"/><Relationship Id="rId3" Type="http://schemas.openxmlformats.org/officeDocument/2006/relationships/image" Target="../media/image186.wmf"/><Relationship Id="rId7" Type="http://schemas.openxmlformats.org/officeDocument/2006/relationships/image" Target="../media/image190.wmf"/><Relationship Id="rId2" Type="http://schemas.openxmlformats.org/officeDocument/2006/relationships/image" Target="../media/image185.emf"/><Relationship Id="rId1" Type="http://schemas.openxmlformats.org/officeDocument/2006/relationships/image" Target="../media/image184.emf"/><Relationship Id="rId6" Type="http://schemas.openxmlformats.org/officeDocument/2006/relationships/image" Target="../media/image189.wmf"/><Relationship Id="rId5" Type="http://schemas.openxmlformats.org/officeDocument/2006/relationships/image" Target="../media/image188.wmf"/><Relationship Id="rId4" Type="http://schemas.openxmlformats.org/officeDocument/2006/relationships/image" Target="../media/image187.wmf"/><Relationship Id="rId9" Type="http://schemas.openxmlformats.org/officeDocument/2006/relationships/image" Target="../media/image19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0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wmf"/><Relationship Id="rId3" Type="http://schemas.openxmlformats.org/officeDocument/2006/relationships/image" Target="../media/image195.emf"/><Relationship Id="rId7" Type="http://schemas.openxmlformats.org/officeDocument/2006/relationships/image" Target="../media/image199.wmf"/><Relationship Id="rId2" Type="http://schemas.openxmlformats.org/officeDocument/2006/relationships/image" Target="../media/image194.emf"/><Relationship Id="rId1" Type="http://schemas.openxmlformats.org/officeDocument/2006/relationships/image" Target="../media/image193.emf"/><Relationship Id="rId6" Type="http://schemas.openxmlformats.org/officeDocument/2006/relationships/image" Target="../media/image198.wmf"/><Relationship Id="rId11" Type="http://schemas.openxmlformats.org/officeDocument/2006/relationships/image" Target="../media/image203.wmf"/><Relationship Id="rId5" Type="http://schemas.openxmlformats.org/officeDocument/2006/relationships/image" Target="../media/image197.wmf"/><Relationship Id="rId10" Type="http://schemas.openxmlformats.org/officeDocument/2006/relationships/image" Target="../media/image202.wmf"/><Relationship Id="rId4" Type="http://schemas.openxmlformats.org/officeDocument/2006/relationships/image" Target="../media/image196.emf"/><Relationship Id="rId9" Type="http://schemas.openxmlformats.org/officeDocument/2006/relationships/image" Target="../media/image201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wmf"/><Relationship Id="rId2" Type="http://schemas.openxmlformats.org/officeDocument/2006/relationships/image" Target="../media/image207.wmf"/><Relationship Id="rId1" Type="http://schemas.openxmlformats.org/officeDocument/2006/relationships/image" Target="../media/image206.emf"/><Relationship Id="rId6" Type="http://schemas.openxmlformats.org/officeDocument/2006/relationships/image" Target="../media/image211.wmf"/><Relationship Id="rId5" Type="http://schemas.openxmlformats.org/officeDocument/2006/relationships/image" Target="../media/image210.wmf"/><Relationship Id="rId4" Type="http://schemas.openxmlformats.org/officeDocument/2006/relationships/image" Target="../media/image209.w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emf"/><Relationship Id="rId3" Type="http://schemas.openxmlformats.org/officeDocument/2006/relationships/image" Target="../media/image214.wmf"/><Relationship Id="rId7" Type="http://schemas.openxmlformats.org/officeDocument/2006/relationships/image" Target="../media/image218.wmf"/><Relationship Id="rId2" Type="http://schemas.openxmlformats.org/officeDocument/2006/relationships/image" Target="../media/image213.wmf"/><Relationship Id="rId1" Type="http://schemas.openxmlformats.org/officeDocument/2006/relationships/image" Target="../media/image212.emf"/><Relationship Id="rId6" Type="http://schemas.openxmlformats.org/officeDocument/2006/relationships/image" Target="../media/image217.wmf"/><Relationship Id="rId5" Type="http://schemas.openxmlformats.org/officeDocument/2006/relationships/image" Target="../media/image216.wmf"/><Relationship Id="rId10" Type="http://schemas.openxmlformats.org/officeDocument/2006/relationships/image" Target="../media/image221.wmf"/><Relationship Id="rId4" Type="http://schemas.openxmlformats.org/officeDocument/2006/relationships/image" Target="../media/image215.wmf"/><Relationship Id="rId9" Type="http://schemas.openxmlformats.org/officeDocument/2006/relationships/image" Target="../media/image220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24.wmf"/><Relationship Id="rId6" Type="http://schemas.openxmlformats.org/officeDocument/2006/relationships/image" Target="../media/image29.wmf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image" Target="../media/image35.wmf"/><Relationship Id="rId7" Type="http://schemas.openxmlformats.org/officeDocument/2006/relationships/image" Target="../media/image39.wmf"/><Relationship Id="rId2" Type="http://schemas.openxmlformats.org/officeDocument/2006/relationships/image" Target="../media/image34.emf"/><Relationship Id="rId1" Type="http://schemas.openxmlformats.org/officeDocument/2006/relationships/image" Target="../media/image33.emf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10" Type="http://schemas.openxmlformats.org/officeDocument/2006/relationships/image" Target="../media/image42.wmf"/><Relationship Id="rId4" Type="http://schemas.openxmlformats.org/officeDocument/2006/relationships/image" Target="../media/image36.wmf"/><Relationship Id="rId9" Type="http://schemas.openxmlformats.org/officeDocument/2006/relationships/image" Target="../media/image4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178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t" anchorCtr="0" compatLnSpc="1">
            <a:prstTxWarp prst="textNoShape">
              <a:avLst/>
            </a:prstTxWarp>
          </a:bodyPr>
          <a:lstStyle>
            <a:lvl1pPr algn="l" defTabSz="876300" eaLnBrk="1" hangingPunct="1">
              <a:spcBef>
                <a:spcPct val="0"/>
              </a:spcBef>
              <a:defRPr sz="11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554413" y="0"/>
            <a:ext cx="27178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t" anchorCtr="0" compatLnSpc="1">
            <a:prstTxWarp prst="textNoShape">
              <a:avLst/>
            </a:prstTxWarp>
          </a:bodyPr>
          <a:lstStyle>
            <a:lvl1pPr algn="r" defTabSz="876300" eaLnBrk="1" hangingPunct="1">
              <a:spcBef>
                <a:spcPct val="0"/>
              </a:spcBef>
              <a:defRPr sz="11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09013"/>
            <a:ext cx="27178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b" anchorCtr="0" compatLnSpc="1">
            <a:prstTxWarp prst="textNoShape">
              <a:avLst/>
            </a:prstTxWarp>
          </a:bodyPr>
          <a:lstStyle>
            <a:lvl1pPr algn="l" defTabSz="876300" eaLnBrk="1" hangingPunct="1">
              <a:spcBef>
                <a:spcPct val="0"/>
              </a:spcBef>
              <a:defRPr sz="11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54413" y="8609013"/>
            <a:ext cx="27178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b" anchorCtr="0" compatLnSpc="1">
            <a:prstTxWarp prst="textNoShape">
              <a:avLst/>
            </a:prstTxWarp>
          </a:bodyPr>
          <a:lstStyle>
            <a:lvl1pPr algn="r" defTabSz="876300" eaLnBrk="1" hangingPunct="1">
              <a:spcBef>
                <a:spcPct val="0"/>
              </a:spcBef>
              <a:defRPr sz="11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510E1857-5779-4F62-AA3B-7C310BFA72D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178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t" anchorCtr="0" compatLnSpc="1">
            <a:prstTxWarp prst="textNoShape">
              <a:avLst/>
            </a:prstTxWarp>
          </a:bodyPr>
          <a:lstStyle>
            <a:lvl1pPr algn="l" defTabSz="876300" eaLnBrk="1" hangingPunct="1">
              <a:spcBef>
                <a:spcPct val="0"/>
              </a:spcBef>
              <a:defRPr sz="11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552825" y="0"/>
            <a:ext cx="27178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t" anchorCtr="0" compatLnSpc="1">
            <a:prstTxWarp prst="textNoShape">
              <a:avLst/>
            </a:prstTxWarp>
          </a:bodyPr>
          <a:lstStyle>
            <a:lvl1pPr algn="r" defTabSz="876300" eaLnBrk="1" hangingPunct="1">
              <a:spcBef>
                <a:spcPct val="0"/>
              </a:spcBef>
              <a:defRPr sz="11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1538" y="677863"/>
            <a:ext cx="4532312" cy="33988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9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28650" y="4303713"/>
            <a:ext cx="5016500" cy="407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29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07425"/>
            <a:ext cx="27178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b" anchorCtr="0" compatLnSpc="1">
            <a:prstTxWarp prst="textNoShape">
              <a:avLst/>
            </a:prstTxWarp>
          </a:bodyPr>
          <a:lstStyle>
            <a:lvl1pPr algn="l" defTabSz="876300" eaLnBrk="1" hangingPunct="1">
              <a:spcBef>
                <a:spcPct val="0"/>
              </a:spcBef>
              <a:defRPr sz="11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9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552825" y="8607425"/>
            <a:ext cx="27178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b" anchorCtr="0" compatLnSpc="1">
            <a:prstTxWarp prst="textNoShape">
              <a:avLst/>
            </a:prstTxWarp>
          </a:bodyPr>
          <a:lstStyle>
            <a:lvl1pPr algn="r" defTabSz="876300" eaLnBrk="1" hangingPunct="1">
              <a:spcBef>
                <a:spcPct val="0"/>
              </a:spcBef>
              <a:defRPr sz="11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E3B2DC5-A1A2-4225-BE57-C36A74EFC8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70DF88-275C-44B3-80B0-63CBD68F46EA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55992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C93CC8-259F-489A-AEC6-412AB28AECA5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09813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C93CC8-259F-489A-AEC6-412AB28AECA5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42466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F9C5A6-EF90-48A8-9215-D02BB0B03860}" type="slidenum">
              <a:rPr lang="en-US" altLang="zh-CN"/>
              <a:pPr/>
              <a:t>43</a:t>
            </a:fld>
            <a:endParaRPr lang="en-US" altLang="zh-CN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21705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9C03BB-DFBB-45BC-89B2-B61E73C6AB3F}" type="slidenum">
              <a:rPr lang="en-US" altLang="zh-CN"/>
              <a:pPr/>
              <a:t>44</a:t>
            </a:fld>
            <a:endParaRPr lang="en-US" altLang="zh-CN"/>
          </a:p>
        </p:txBody>
      </p:sp>
      <p:sp>
        <p:nvSpPr>
          <p:cNvPr id="279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56944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A9F36F-896E-4FD9-866B-4094CEB61218}" type="datetime1">
              <a:rPr lang="zh-CN" altLang="en-US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EFBEB8-A1F3-4840-B5E6-E959B2E9E8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3648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114B08-4FC9-4E72-8ADC-C634F06953E7}" type="datetime1">
              <a:rPr lang="zh-CN" altLang="en-US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11F408-911F-4CA7-84C2-AF8F6BCA8E8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978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4650" y="188913"/>
            <a:ext cx="2114550" cy="59070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188913"/>
            <a:ext cx="6191250" cy="59070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F2B49A-28CA-47BF-B653-097029490C8E}" type="datetime1">
              <a:rPr lang="zh-CN" altLang="en-US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1D6873-5AC2-484B-9B8E-4E8032FD95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26993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88913"/>
            <a:ext cx="8458200" cy="457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914400"/>
            <a:ext cx="415290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86300" y="914400"/>
            <a:ext cx="41529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86300" y="3581400"/>
            <a:ext cx="41529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DA9001-BB6E-4EA3-A0C9-8B9E3EE42744}" type="datetime1">
              <a:rPr lang="zh-CN" altLang="en-US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361FAF-7FDC-4E57-AC1F-3F35BC18FE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43438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81000" y="188913"/>
            <a:ext cx="8458200" cy="457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81000" y="914400"/>
            <a:ext cx="41529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86300" y="914400"/>
            <a:ext cx="41529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381000" y="3581400"/>
            <a:ext cx="41529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86300" y="3581400"/>
            <a:ext cx="41529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D0464-DF08-4ACC-B998-7D2F9B2693CD}" type="datetime1">
              <a:rPr lang="zh-CN" altLang="en-US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9BE93B-745C-4F40-9ABB-EC25772D01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073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81000" y="188913"/>
            <a:ext cx="8458200" cy="59070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6A4F76-848B-4C37-9317-8328A6B027AC}" type="datetime1">
              <a:rPr lang="zh-CN" altLang="en-US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5EE8E7-9F40-43A1-9BCA-BB09EF38DE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15728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0"/>
            <a:ext cx="87630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52400" y="1371600"/>
            <a:ext cx="4305300" cy="4724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10100" y="1371600"/>
            <a:ext cx="4305300" cy="2286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10100" y="3810000"/>
            <a:ext cx="4305300" cy="2286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152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C4EA1D17-822F-417F-8E04-B194E9AC7052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45040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B52EAC-F32A-41E3-AA42-767AFD0E1305}" type="datetime1">
              <a:rPr lang="zh-CN" altLang="en-US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7B57A5-A3A8-4322-83D4-7F78BCCCB6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1096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713F9F-641B-4B71-B492-7151667A3E6D}" type="datetime1">
              <a:rPr lang="zh-CN" altLang="en-US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2B97A2-F73E-420F-88E8-EBA2688FEE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239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914400"/>
            <a:ext cx="415290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914400"/>
            <a:ext cx="415290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0012B-5404-4280-826E-554E8057C12D}" type="datetime1">
              <a:rPr lang="zh-CN" altLang="en-US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17A06-AC60-4E15-8AA1-D8A398FEAC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2043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CAD368-5971-42A6-9381-0509B45CD0D9}" type="datetime1">
              <a:rPr lang="zh-CN" altLang="en-US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C3E63-1E87-4383-9B60-D54F72748D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8399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EBF001-F40F-4D9B-9A2C-E5BAE36F2975}" type="datetime1">
              <a:rPr lang="zh-CN" altLang="en-US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BC757-DDB3-4C2F-A3FB-393366C1C5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461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67AB18-34C9-4D5A-875D-BD1CAECB51F7}" type="datetime1">
              <a:rPr lang="zh-CN" altLang="en-US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461F96-7CCE-4CED-9590-79D24BD4E8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4164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F2EFDE-F9BF-482B-86C0-5E7289734172}" type="datetime1">
              <a:rPr lang="zh-CN" altLang="en-US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3D561-357C-49D7-8075-847413AD14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9914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18EF19-1BFD-41F2-8634-57157BE0A3FF}" type="datetime1">
              <a:rPr lang="zh-CN" altLang="en-US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AFDAB3-6E0F-4876-A872-5FA0C93925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3215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889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914400"/>
            <a:ext cx="8458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5722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400">
                <a:solidFill>
                  <a:srgbClr val="FF6600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1CB4159-F7CA-47A6-897F-D283308CB586}" type="datetime1">
              <a:rPr lang="zh-CN" altLang="en-US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722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 smtClean="0">
                <a:solidFill>
                  <a:srgbClr val="FF6600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5722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>
                <a:solidFill>
                  <a:srgbClr val="FF6600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8F0F8B45-B58C-4316-BCB4-E4AEF03CC0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1" name="Picture 7" descr="logo1"/>
          <p:cNvPicPr>
            <a:picLocks noChangeAspect="1" noChangeArrowheads="1"/>
          </p:cNvPicPr>
          <p:nvPr userDrawn="1"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85725"/>
            <a:ext cx="936625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0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oleObject" Target="../embeddings/oleObject34.bin"/><Relationship Id="rId18" Type="http://schemas.openxmlformats.org/officeDocument/2006/relationships/image" Target="../media/image40.wmf"/><Relationship Id="rId3" Type="http://schemas.openxmlformats.org/officeDocument/2006/relationships/oleObject" Target="../embeddings/oleObject29.bin"/><Relationship Id="rId21" Type="http://schemas.openxmlformats.org/officeDocument/2006/relationships/oleObject" Target="../embeddings/oleObject38.bin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37.wmf"/><Relationship Id="rId17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9.wmf"/><Relationship Id="rId20" Type="http://schemas.openxmlformats.org/officeDocument/2006/relationships/image" Target="../media/image41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34.e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5" Type="http://schemas.openxmlformats.org/officeDocument/2006/relationships/oleObject" Target="../embeddings/oleObject35.bin"/><Relationship Id="rId23" Type="http://schemas.openxmlformats.org/officeDocument/2006/relationships/image" Target="../media/image43.png"/><Relationship Id="rId10" Type="http://schemas.openxmlformats.org/officeDocument/2006/relationships/image" Target="../media/image36.wmf"/><Relationship Id="rId19" Type="http://schemas.openxmlformats.org/officeDocument/2006/relationships/oleObject" Target="../embeddings/oleObject37.bin"/><Relationship Id="rId4" Type="http://schemas.openxmlformats.org/officeDocument/2006/relationships/image" Target="../media/image33.emf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38.wmf"/><Relationship Id="rId22" Type="http://schemas.openxmlformats.org/officeDocument/2006/relationships/image" Target="../media/image42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13" Type="http://schemas.openxmlformats.org/officeDocument/2006/relationships/oleObject" Target="../embeddings/oleObject44.bin"/><Relationship Id="rId18" Type="http://schemas.openxmlformats.org/officeDocument/2006/relationships/image" Target="../media/image50.wmf"/><Relationship Id="rId3" Type="http://schemas.openxmlformats.org/officeDocument/2006/relationships/oleObject" Target="../embeddings/oleObject39.bin"/><Relationship Id="rId21" Type="http://schemas.openxmlformats.org/officeDocument/2006/relationships/oleObject" Target="../embeddings/oleObject48.bin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47.wmf"/><Relationship Id="rId17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9.wmf"/><Relationship Id="rId20" Type="http://schemas.openxmlformats.org/officeDocument/2006/relationships/image" Target="../media/image51.e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4.emf"/><Relationship Id="rId11" Type="http://schemas.openxmlformats.org/officeDocument/2006/relationships/oleObject" Target="../embeddings/oleObject43.bin"/><Relationship Id="rId24" Type="http://schemas.openxmlformats.org/officeDocument/2006/relationships/image" Target="../media/image53.wmf"/><Relationship Id="rId5" Type="http://schemas.openxmlformats.org/officeDocument/2006/relationships/oleObject" Target="../embeddings/oleObject40.bin"/><Relationship Id="rId15" Type="http://schemas.openxmlformats.org/officeDocument/2006/relationships/oleObject" Target="../embeddings/oleObject45.bin"/><Relationship Id="rId23" Type="http://schemas.openxmlformats.org/officeDocument/2006/relationships/oleObject" Target="../embeddings/oleObject49.bin"/><Relationship Id="rId10" Type="http://schemas.openxmlformats.org/officeDocument/2006/relationships/image" Target="../media/image46.wmf"/><Relationship Id="rId19" Type="http://schemas.openxmlformats.org/officeDocument/2006/relationships/oleObject" Target="../embeddings/oleObject47.bin"/><Relationship Id="rId4" Type="http://schemas.openxmlformats.org/officeDocument/2006/relationships/image" Target="../media/image43.wmf"/><Relationship Id="rId9" Type="http://schemas.openxmlformats.org/officeDocument/2006/relationships/oleObject" Target="../embeddings/oleObject42.bin"/><Relationship Id="rId14" Type="http://schemas.openxmlformats.org/officeDocument/2006/relationships/image" Target="../media/image48.emf"/><Relationship Id="rId22" Type="http://schemas.openxmlformats.org/officeDocument/2006/relationships/image" Target="../media/image5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54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13" Type="http://schemas.openxmlformats.org/officeDocument/2006/relationships/oleObject" Target="../embeddings/oleObject56.bin"/><Relationship Id="rId3" Type="http://schemas.openxmlformats.org/officeDocument/2006/relationships/oleObject" Target="../embeddings/oleObject51.bin"/><Relationship Id="rId7" Type="http://schemas.openxmlformats.org/officeDocument/2006/relationships/oleObject" Target="../embeddings/oleObject53.bin"/><Relationship Id="rId12" Type="http://schemas.openxmlformats.org/officeDocument/2006/relationships/image" Target="../media/image5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6.wmf"/><Relationship Id="rId11" Type="http://schemas.openxmlformats.org/officeDocument/2006/relationships/oleObject" Target="../embeddings/oleObject55.bin"/><Relationship Id="rId5" Type="http://schemas.openxmlformats.org/officeDocument/2006/relationships/oleObject" Target="../embeddings/oleObject52.bin"/><Relationship Id="rId10" Type="http://schemas.openxmlformats.org/officeDocument/2006/relationships/image" Target="../media/image58.wmf"/><Relationship Id="rId4" Type="http://schemas.openxmlformats.org/officeDocument/2006/relationships/image" Target="../media/image55.wmf"/><Relationship Id="rId9" Type="http://schemas.openxmlformats.org/officeDocument/2006/relationships/oleObject" Target="../embeddings/oleObject54.bin"/><Relationship Id="rId14" Type="http://schemas.openxmlformats.org/officeDocument/2006/relationships/image" Target="../media/image60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oleObject" Target="../embeddings/oleObject62.bin"/><Relationship Id="rId18" Type="http://schemas.openxmlformats.org/officeDocument/2006/relationships/image" Target="../media/image68.w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65.wmf"/><Relationship Id="rId17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7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2.e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5" Type="http://schemas.openxmlformats.org/officeDocument/2006/relationships/oleObject" Target="../embeddings/oleObject63.bin"/><Relationship Id="rId10" Type="http://schemas.openxmlformats.org/officeDocument/2006/relationships/image" Target="../media/image64.wmf"/><Relationship Id="rId4" Type="http://schemas.openxmlformats.org/officeDocument/2006/relationships/image" Target="../media/image61.emf"/><Relationship Id="rId9" Type="http://schemas.openxmlformats.org/officeDocument/2006/relationships/oleObject" Target="../embeddings/oleObject60.bin"/><Relationship Id="rId14" Type="http://schemas.openxmlformats.org/officeDocument/2006/relationships/image" Target="../media/image66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3" Type="http://schemas.openxmlformats.org/officeDocument/2006/relationships/oleObject" Target="../embeddings/oleObject65.bin"/><Relationship Id="rId7" Type="http://schemas.openxmlformats.org/officeDocument/2006/relationships/oleObject" Target="../embeddings/oleObject6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69.wmf"/><Relationship Id="rId9" Type="http://schemas.openxmlformats.org/officeDocument/2006/relationships/image" Target="../media/image7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7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oleObject" Target="../embeddings/oleObject74.bin"/><Relationship Id="rId18" Type="http://schemas.openxmlformats.org/officeDocument/2006/relationships/oleObject" Target="../embeddings/oleObject76.bin"/><Relationship Id="rId3" Type="http://schemas.openxmlformats.org/officeDocument/2006/relationships/oleObject" Target="../embeddings/oleObject69.bin"/><Relationship Id="rId21" Type="http://schemas.openxmlformats.org/officeDocument/2006/relationships/image" Target="../media/image81.emf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78.wmf"/><Relationship Id="rId17" Type="http://schemas.openxmlformats.org/officeDocument/2006/relationships/image" Target="../media/image83.png"/><Relationship Id="rId25" Type="http://schemas.openxmlformats.org/officeDocument/2006/relationships/image" Target="../media/image83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0.emf"/><Relationship Id="rId20" Type="http://schemas.openxmlformats.org/officeDocument/2006/relationships/oleObject" Target="../embeddings/oleObject76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73.bin"/><Relationship Id="rId24" Type="http://schemas.openxmlformats.org/officeDocument/2006/relationships/oleObject" Target="../embeddings/oleObject78.bin"/><Relationship Id="rId5" Type="http://schemas.openxmlformats.org/officeDocument/2006/relationships/oleObject" Target="../embeddings/oleObject70.bin"/><Relationship Id="rId15" Type="http://schemas.openxmlformats.org/officeDocument/2006/relationships/oleObject" Target="../embeddings/oleObject75.bin"/><Relationship Id="rId23" Type="http://schemas.openxmlformats.org/officeDocument/2006/relationships/image" Target="../media/image82.wmf"/><Relationship Id="rId10" Type="http://schemas.openxmlformats.org/officeDocument/2006/relationships/image" Target="../media/image77.wmf"/><Relationship Id="rId19" Type="http://schemas.openxmlformats.org/officeDocument/2006/relationships/image" Target="../media/image81.emf"/><Relationship Id="rId4" Type="http://schemas.openxmlformats.org/officeDocument/2006/relationships/image" Target="../media/image74.w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79.wmf"/><Relationship Id="rId22" Type="http://schemas.openxmlformats.org/officeDocument/2006/relationships/oleObject" Target="../embeddings/oleObject7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76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7" Type="http://schemas.openxmlformats.org/officeDocument/2006/relationships/image" Target="../media/image8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82.bin"/><Relationship Id="rId5" Type="http://schemas.openxmlformats.org/officeDocument/2006/relationships/image" Target="../media/image17.jpeg"/><Relationship Id="rId4" Type="http://schemas.openxmlformats.org/officeDocument/2006/relationships/image" Target="../media/image85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oleObject" Target="../embeddings/oleObject88.bin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12" Type="http://schemas.openxmlformats.org/officeDocument/2006/relationships/image" Target="../media/image9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7.wmf"/><Relationship Id="rId11" Type="http://schemas.openxmlformats.org/officeDocument/2006/relationships/oleObject" Target="../embeddings/oleObject87.bin"/><Relationship Id="rId5" Type="http://schemas.openxmlformats.org/officeDocument/2006/relationships/oleObject" Target="../embeddings/oleObject84.bin"/><Relationship Id="rId10" Type="http://schemas.openxmlformats.org/officeDocument/2006/relationships/image" Target="../media/image89.wmf"/><Relationship Id="rId4" Type="http://schemas.openxmlformats.org/officeDocument/2006/relationships/image" Target="../media/image86.wmf"/><Relationship Id="rId9" Type="http://schemas.openxmlformats.org/officeDocument/2006/relationships/oleObject" Target="../embeddings/oleObject86.bin"/><Relationship Id="rId14" Type="http://schemas.openxmlformats.org/officeDocument/2006/relationships/image" Target="../media/image91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7.jpeg"/><Relationship Id="rId4" Type="http://schemas.openxmlformats.org/officeDocument/2006/relationships/image" Target="../media/image92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90.bin"/><Relationship Id="rId7" Type="http://schemas.openxmlformats.org/officeDocument/2006/relationships/oleObject" Target="../embeddings/oleObject9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91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93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w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95.bin"/><Relationship Id="rId10" Type="http://schemas.openxmlformats.org/officeDocument/2006/relationships/image" Target="../media/image100.wmf"/><Relationship Id="rId4" Type="http://schemas.openxmlformats.org/officeDocument/2006/relationships/image" Target="../media/image97.wmf"/><Relationship Id="rId9" Type="http://schemas.openxmlformats.org/officeDocument/2006/relationships/oleObject" Target="../embeddings/oleObject97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wmf"/><Relationship Id="rId3" Type="http://schemas.openxmlformats.org/officeDocument/2006/relationships/oleObject" Target="../embeddings/oleObject98.bin"/><Relationship Id="rId7" Type="http://schemas.openxmlformats.org/officeDocument/2006/relationships/oleObject" Target="../embeddings/oleObject100.bin"/><Relationship Id="rId12" Type="http://schemas.openxmlformats.org/officeDocument/2006/relationships/image" Target="../media/image10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2.emf"/><Relationship Id="rId11" Type="http://schemas.openxmlformats.org/officeDocument/2006/relationships/oleObject" Target="../embeddings/oleObject102.bin"/><Relationship Id="rId5" Type="http://schemas.openxmlformats.org/officeDocument/2006/relationships/oleObject" Target="../embeddings/oleObject99.bin"/><Relationship Id="rId10" Type="http://schemas.openxmlformats.org/officeDocument/2006/relationships/image" Target="../media/image104.emf"/><Relationship Id="rId4" Type="http://schemas.openxmlformats.org/officeDocument/2006/relationships/image" Target="../media/image101.wmf"/><Relationship Id="rId9" Type="http://schemas.openxmlformats.org/officeDocument/2006/relationships/oleObject" Target="../embeddings/oleObject10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13" Type="http://schemas.openxmlformats.org/officeDocument/2006/relationships/image" Target="../media/image17.jpeg"/><Relationship Id="rId3" Type="http://schemas.openxmlformats.org/officeDocument/2006/relationships/oleObject" Target="../embeddings/oleObject103.bin"/><Relationship Id="rId7" Type="http://schemas.openxmlformats.org/officeDocument/2006/relationships/oleObject" Target="../embeddings/oleObject105.bin"/><Relationship Id="rId12" Type="http://schemas.openxmlformats.org/officeDocument/2006/relationships/image" Target="../media/image10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07.wmf"/><Relationship Id="rId11" Type="http://schemas.openxmlformats.org/officeDocument/2006/relationships/oleObject" Target="../embeddings/oleObject107.bin"/><Relationship Id="rId5" Type="http://schemas.openxmlformats.org/officeDocument/2006/relationships/oleObject" Target="../embeddings/oleObject104.bin"/><Relationship Id="rId10" Type="http://schemas.openxmlformats.org/officeDocument/2006/relationships/image" Target="../media/image89.wmf"/><Relationship Id="rId4" Type="http://schemas.openxmlformats.org/officeDocument/2006/relationships/image" Target="../media/image106.wmf"/><Relationship Id="rId9" Type="http://schemas.openxmlformats.org/officeDocument/2006/relationships/oleObject" Target="../embeddings/oleObject106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1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11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76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image" Target="../media/image116.emf"/><Relationship Id="rId3" Type="http://schemas.openxmlformats.org/officeDocument/2006/relationships/oleObject" Target="../embeddings/oleObject111.bin"/><Relationship Id="rId7" Type="http://schemas.openxmlformats.org/officeDocument/2006/relationships/oleObject" Target="../embeddings/oleObject113.bin"/><Relationship Id="rId12" Type="http://schemas.openxmlformats.org/officeDocument/2006/relationships/oleObject" Target="../embeddings/oleObject1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13.wmf"/><Relationship Id="rId11" Type="http://schemas.openxmlformats.org/officeDocument/2006/relationships/image" Target="../media/image119.png"/><Relationship Id="rId5" Type="http://schemas.openxmlformats.org/officeDocument/2006/relationships/oleObject" Target="../embeddings/oleObject112.bin"/><Relationship Id="rId15" Type="http://schemas.openxmlformats.org/officeDocument/2006/relationships/image" Target="../media/image117.emf"/><Relationship Id="rId10" Type="http://schemas.openxmlformats.org/officeDocument/2006/relationships/image" Target="../media/image115.wmf"/><Relationship Id="rId4" Type="http://schemas.openxmlformats.org/officeDocument/2006/relationships/image" Target="../media/image112.wmf"/><Relationship Id="rId9" Type="http://schemas.openxmlformats.org/officeDocument/2006/relationships/oleObject" Target="../embeddings/oleObject114.bin"/><Relationship Id="rId14" Type="http://schemas.openxmlformats.org/officeDocument/2006/relationships/oleObject" Target="../embeddings/oleObject116.bin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13" Type="http://schemas.openxmlformats.org/officeDocument/2006/relationships/oleObject" Target="../embeddings/oleObject122.bin"/><Relationship Id="rId3" Type="http://schemas.openxmlformats.org/officeDocument/2006/relationships/oleObject" Target="../embeddings/oleObject117.bin"/><Relationship Id="rId7" Type="http://schemas.openxmlformats.org/officeDocument/2006/relationships/oleObject" Target="../embeddings/oleObject119.bin"/><Relationship Id="rId12" Type="http://schemas.openxmlformats.org/officeDocument/2006/relationships/image" Target="../media/image12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21.wmf"/><Relationship Id="rId11" Type="http://schemas.openxmlformats.org/officeDocument/2006/relationships/oleObject" Target="../embeddings/oleObject121.bin"/><Relationship Id="rId5" Type="http://schemas.openxmlformats.org/officeDocument/2006/relationships/oleObject" Target="../embeddings/oleObject118.bin"/><Relationship Id="rId10" Type="http://schemas.openxmlformats.org/officeDocument/2006/relationships/image" Target="../media/image123.wmf"/><Relationship Id="rId4" Type="http://schemas.openxmlformats.org/officeDocument/2006/relationships/image" Target="../media/image120.wmf"/><Relationship Id="rId9" Type="http://schemas.openxmlformats.org/officeDocument/2006/relationships/oleObject" Target="../embeddings/oleObject120.bin"/><Relationship Id="rId14" Type="http://schemas.openxmlformats.org/officeDocument/2006/relationships/image" Target="../media/image125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12.wmf"/><Relationship Id="rId3" Type="http://schemas.openxmlformats.org/officeDocument/2006/relationships/oleObject" Target="../embeddings/oleObject2.bin"/><Relationship Id="rId21" Type="http://schemas.openxmlformats.org/officeDocument/2006/relationships/image" Target="../media/image13.wmf"/><Relationship Id="rId7" Type="http://schemas.openxmlformats.org/officeDocument/2006/relationships/oleObject" Target="../embeddings/oleObject4.bin"/><Relationship Id="rId12" Type="http://schemas.openxmlformats.org/officeDocument/2006/relationships/image" Target="../media/image9.wmf"/><Relationship Id="rId17" Type="http://schemas.openxmlformats.org/officeDocument/2006/relationships/oleObject" Target="../embeddings/oleObject9.bin"/><Relationship Id="rId25" Type="http://schemas.openxmlformats.org/officeDocument/2006/relationships/image" Target="../media/image15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.wmf"/><Relationship Id="rId20" Type="http://schemas.openxmlformats.org/officeDocument/2006/relationships/oleObject" Target="../embeddings/oleObject11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11" Type="http://schemas.openxmlformats.org/officeDocument/2006/relationships/oleObject" Target="../embeddings/oleObject6.bin"/><Relationship Id="rId24" Type="http://schemas.openxmlformats.org/officeDocument/2006/relationships/oleObject" Target="../embeddings/oleObject13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23" Type="http://schemas.openxmlformats.org/officeDocument/2006/relationships/image" Target="../media/image14.wmf"/><Relationship Id="rId10" Type="http://schemas.openxmlformats.org/officeDocument/2006/relationships/image" Target="../media/image8.wmf"/><Relationship Id="rId19" Type="http://schemas.openxmlformats.org/officeDocument/2006/relationships/oleObject" Target="../embeddings/oleObject10.bin"/><Relationship Id="rId4" Type="http://schemas.openxmlformats.org/officeDocument/2006/relationships/image" Target="../media/image5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0.wmf"/><Relationship Id="rId22" Type="http://schemas.openxmlformats.org/officeDocument/2006/relationships/oleObject" Target="../embeddings/oleObject12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3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124.bin"/><Relationship Id="rId5" Type="http://schemas.openxmlformats.org/officeDocument/2006/relationships/image" Target="../media/image130.emf"/><Relationship Id="rId4" Type="http://schemas.openxmlformats.org/officeDocument/2006/relationships/oleObject" Target="../embeddings/oleObject123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7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3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126.bin"/><Relationship Id="rId11" Type="http://schemas.openxmlformats.org/officeDocument/2006/relationships/image" Target="../media/image135.wmf"/><Relationship Id="rId5" Type="http://schemas.openxmlformats.org/officeDocument/2006/relationships/image" Target="../media/image132.wmf"/><Relationship Id="rId10" Type="http://schemas.openxmlformats.org/officeDocument/2006/relationships/oleObject" Target="../embeddings/oleObject128.bin"/><Relationship Id="rId4" Type="http://schemas.openxmlformats.org/officeDocument/2006/relationships/oleObject" Target="../embeddings/oleObject125.bin"/><Relationship Id="rId9" Type="http://schemas.openxmlformats.org/officeDocument/2006/relationships/image" Target="../media/image134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1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130.bin"/><Relationship Id="rId11" Type="http://schemas.openxmlformats.org/officeDocument/2006/relationships/image" Target="../media/image139.wmf"/><Relationship Id="rId5" Type="http://schemas.openxmlformats.org/officeDocument/2006/relationships/image" Target="../media/image136.wmf"/><Relationship Id="rId10" Type="http://schemas.openxmlformats.org/officeDocument/2006/relationships/oleObject" Target="../embeddings/oleObject132.bin"/><Relationship Id="rId4" Type="http://schemas.openxmlformats.org/officeDocument/2006/relationships/oleObject" Target="../embeddings/oleObject129.bin"/><Relationship Id="rId9" Type="http://schemas.openxmlformats.org/officeDocument/2006/relationships/image" Target="../media/image138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5.bin"/><Relationship Id="rId13" Type="http://schemas.openxmlformats.org/officeDocument/2006/relationships/image" Target="../media/image144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1.wmf"/><Relationship Id="rId12" Type="http://schemas.openxmlformats.org/officeDocument/2006/relationships/oleObject" Target="../embeddings/oleObject1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34.bin"/><Relationship Id="rId11" Type="http://schemas.openxmlformats.org/officeDocument/2006/relationships/image" Target="../media/image143.wmf"/><Relationship Id="rId5" Type="http://schemas.openxmlformats.org/officeDocument/2006/relationships/image" Target="../media/image140.wmf"/><Relationship Id="rId15" Type="http://schemas.openxmlformats.org/officeDocument/2006/relationships/image" Target="../media/image145.wmf"/><Relationship Id="rId10" Type="http://schemas.openxmlformats.org/officeDocument/2006/relationships/oleObject" Target="../embeddings/oleObject136.bin"/><Relationship Id="rId4" Type="http://schemas.openxmlformats.org/officeDocument/2006/relationships/oleObject" Target="../embeddings/oleObject133.bin"/><Relationship Id="rId9" Type="http://schemas.openxmlformats.org/officeDocument/2006/relationships/image" Target="../media/image142.wmf"/><Relationship Id="rId14" Type="http://schemas.openxmlformats.org/officeDocument/2006/relationships/oleObject" Target="../embeddings/oleObject138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13" Type="http://schemas.openxmlformats.org/officeDocument/2006/relationships/oleObject" Target="../embeddings/oleObject144.bin"/><Relationship Id="rId18" Type="http://schemas.openxmlformats.org/officeDocument/2006/relationships/image" Target="../media/image153.wmf"/><Relationship Id="rId26" Type="http://schemas.openxmlformats.org/officeDocument/2006/relationships/image" Target="../media/image157.wmf"/><Relationship Id="rId3" Type="http://schemas.openxmlformats.org/officeDocument/2006/relationships/oleObject" Target="../embeddings/oleObject139.bin"/><Relationship Id="rId21" Type="http://schemas.openxmlformats.org/officeDocument/2006/relationships/oleObject" Target="../embeddings/oleObject148.bin"/><Relationship Id="rId7" Type="http://schemas.openxmlformats.org/officeDocument/2006/relationships/oleObject" Target="../embeddings/oleObject141.bin"/><Relationship Id="rId12" Type="http://schemas.openxmlformats.org/officeDocument/2006/relationships/image" Target="../media/image150.wmf"/><Relationship Id="rId17" Type="http://schemas.openxmlformats.org/officeDocument/2006/relationships/oleObject" Target="../embeddings/oleObject146.bin"/><Relationship Id="rId25" Type="http://schemas.openxmlformats.org/officeDocument/2006/relationships/oleObject" Target="../embeddings/oleObject15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2.wmf"/><Relationship Id="rId20" Type="http://schemas.openxmlformats.org/officeDocument/2006/relationships/image" Target="../media/image154.emf"/><Relationship Id="rId29" Type="http://schemas.openxmlformats.org/officeDocument/2006/relationships/oleObject" Target="../embeddings/oleObject152.bin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47.wmf"/><Relationship Id="rId11" Type="http://schemas.openxmlformats.org/officeDocument/2006/relationships/oleObject" Target="../embeddings/oleObject143.bin"/><Relationship Id="rId24" Type="http://schemas.openxmlformats.org/officeDocument/2006/relationships/image" Target="../media/image156.emf"/><Relationship Id="rId5" Type="http://schemas.openxmlformats.org/officeDocument/2006/relationships/oleObject" Target="../embeddings/oleObject140.bin"/><Relationship Id="rId15" Type="http://schemas.openxmlformats.org/officeDocument/2006/relationships/oleObject" Target="../embeddings/oleObject145.bin"/><Relationship Id="rId23" Type="http://schemas.openxmlformats.org/officeDocument/2006/relationships/oleObject" Target="../embeddings/oleObject149.bin"/><Relationship Id="rId28" Type="http://schemas.openxmlformats.org/officeDocument/2006/relationships/image" Target="../media/image158.emf"/><Relationship Id="rId10" Type="http://schemas.openxmlformats.org/officeDocument/2006/relationships/image" Target="../media/image149.wmf"/><Relationship Id="rId19" Type="http://schemas.openxmlformats.org/officeDocument/2006/relationships/oleObject" Target="../embeddings/oleObject147.bin"/><Relationship Id="rId31" Type="http://schemas.openxmlformats.org/officeDocument/2006/relationships/image" Target="../media/image160.png"/><Relationship Id="rId4" Type="http://schemas.openxmlformats.org/officeDocument/2006/relationships/image" Target="../media/image146.wmf"/><Relationship Id="rId9" Type="http://schemas.openxmlformats.org/officeDocument/2006/relationships/oleObject" Target="../embeddings/oleObject142.bin"/><Relationship Id="rId14" Type="http://schemas.openxmlformats.org/officeDocument/2006/relationships/image" Target="../media/image151.wmf"/><Relationship Id="rId22" Type="http://schemas.openxmlformats.org/officeDocument/2006/relationships/image" Target="../media/image155.emf"/><Relationship Id="rId27" Type="http://schemas.openxmlformats.org/officeDocument/2006/relationships/oleObject" Target="../embeddings/oleObject151.bin"/><Relationship Id="rId30" Type="http://schemas.openxmlformats.org/officeDocument/2006/relationships/image" Target="../media/image159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wmf"/><Relationship Id="rId3" Type="http://schemas.openxmlformats.org/officeDocument/2006/relationships/oleObject" Target="../embeddings/oleObject150.bin"/><Relationship Id="rId7" Type="http://schemas.openxmlformats.org/officeDocument/2006/relationships/oleObject" Target="../embeddings/oleObject15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61.wmf"/><Relationship Id="rId5" Type="http://schemas.openxmlformats.org/officeDocument/2006/relationships/oleObject" Target="../embeddings/oleObject153.bin"/><Relationship Id="rId4" Type="http://schemas.openxmlformats.org/officeDocument/2006/relationships/image" Target="../media/image157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wmf"/><Relationship Id="rId3" Type="http://schemas.openxmlformats.org/officeDocument/2006/relationships/oleObject" Target="../embeddings/oleObject155.bin"/><Relationship Id="rId7" Type="http://schemas.openxmlformats.org/officeDocument/2006/relationships/oleObject" Target="../embeddings/oleObject1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64.wmf"/><Relationship Id="rId5" Type="http://schemas.openxmlformats.org/officeDocument/2006/relationships/oleObject" Target="../embeddings/oleObject156.bin"/><Relationship Id="rId10" Type="http://schemas.openxmlformats.org/officeDocument/2006/relationships/image" Target="../media/image165.wmf"/><Relationship Id="rId4" Type="http://schemas.openxmlformats.org/officeDocument/2006/relationships/image" Target="../media/image163.emf"/><Relationship Id="rId9" Type="http://schemas.openxmlformats.org/officeDocument/2006/relationships/oleObject" Target="../embeddings/oleObject158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0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7.jpeg"/><Relationship Id="rId4" Type="http://schemas.openxmlformats.org/officeDocument/2006/relationships/image" Target="../media/image16.w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wmf"/><Relationship Id="rId13" Type="http://schemas.openxmlformats.org/officeDocument/2006/relationships/oleObject" Target="../embeddings/oleObject164.bin"/><Relationship Id="rId18" Type="http://schemas.openxmlformats.org/officeDocument/2006/relationships/image" Target="../media/image173.wmf"/><Relationship Id="rId26" Type="http://schemas.openxmlformats.org/officeDocument/2006/relationships/image" Target="../media/image177.wmf"/><Relationship Id="rId3" Type="http://schemas.openxmlformats.org/officeDocument/2006/relationships/oleObject" Target="../embeddings/oleObject159.bin"/><Relationship Id="rId21" Type="http://schemas.openxmlformats.org/officeDocument/2006/relationships/oleObject" Target="../embeddings/oleObject168.bin"/><Relationship Id="rId7" Type="http://schemas.openxmlformats.org/officeDocument/2006/relationships/oleObject" Target="../embeddings/oleObject161.bin"/><Relationship Id="rId12" Type="http://schemas.openxmlformats.org/officeDocument/2006/relationships/image" Target="../media/image170.wmf"/><Relationship Id="rId17" Type="http://schemas.openxmlformats.org/officeDocument/2006/relationships/oleObject" Target="../embeddings/oleObject166.bin"/><Relationship Id="rId25" Type="http://schemas.openxmlformats.org/officeDocument/2006/relationships/oleObject" Target="../embeddings/oleObject170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172.wmf"/><Relationship Id="rId20" Type="http://schemas.openxmlformats.org/officeDocument/2006/relationships/image" Target="../media/image174.wmf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67.wmf"/><Relationship Id="rId11" Type="http://schemas.openxmlformats.org/officeDocument/2006/relationships/oleObject" Target="../embeddings/oleObject163.bin"/><Relationship Id="rId24" Type="http://schemas.openxmlformats.org/officeDocument/2006/relationships/image" Target="../media/image176.wmf"/><Relationship Id="rId5" Type="http://schemas.openxmlformats.org/officeDocument/2006/relationships/oleObject" Target="../embeddings/oleObject160.bin"/><Relationship Id="rId15" Type="http://schemas.openxmlformats.org/officeDocument/2006/relationships/oleObject" Target="../embeddings/oleObject165.bin"/><Relationship Id="rId23" Type="http://schemas.openxmlformats.org/officeDocument/2006/relationships/oleObject" Target="../embeddings/oleObject169.bin"/><Relationship Id="rId28" Type="http://schemas.openxmlformats.org/officeDocument/2006/relationships/image" Target="../media/image178.wmf"/><Relationship Id="rId10" Type="http://schemas.openxmlformats.org/officeDocument/2006/relationships/image" Target="../media/image169.wmf"/><Relationship Id="rId19" Type="http://schemas.openxmlformats.org/officeDocument/2006/relationships/oleObject" Target="../embeddings/oleObject167.bin"/><Relationship Id="rId4" Type="http://schemas.openxmlformats.org/officeDocument/2006/relationships/image" Target="../media/image166.emf"/><Relationship Id="rId9" Type="http://schemas.openxmlformats.org/officeDocument/2006/relationships/oleObject" Target="../embeddings/oleObject162.bin"/><Relationship Id="rId14" Type="http://schemas.openxmlformats.org/officeDocument/2006/relationships/image" Target="../media/image171.wmf"/><Relationship Id="rId22" Type="http://schemas.openxmlformats.org/officeDocument/2006/relationships/image" Target="../media/image175.wmf"/><Relationship Id="rId27" Type="http://schemas.openxmlformats.org/officeDocument/2006/relationships/oleObject" Target="../embeddings/oleObject171.bin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wmf"/><Relationship Id="rId3" Type="http://schemas.openxmlformats.org/officeDocument/2006/relationships/oleObject" Target="../embeddings/oleObject172.bin"/><Relationship Id="rId7" Type="http://schemas.openxmlformats.org/officeDocument/2006/relationships/oleObject" Target="../embeddings/oleObject174.bin"/><Relationship Id="rId12" Type="http://schemas.openxmlformats.org/officeDocument/2006/relationships/image" Target="../media/image18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80.wmf"/><Relationship Id="rId11" Type="http://schemas.openxmlformats.org/officeDocument/2006/relationships/oleObject" Target="../embeddings/oleObject176.bin"/><Relationship Id="rId5" Type="http://schemas.openxmlformats.org/officeDocument/2006/relationships/oleObject" Target="../embeddings/oleObject173.bin"/><Relationship Id="rId10" Type="http://schemas.openxmlformats.org/officeDocument/2006/relationships/image" Target="../media/image182.wmf"/><Relationship Id="rId4" Type="http://schemas.openxmlformats.org/officeDocument/2006/relationships/image" Target="../media/image179.wmf"/><Relationship Id="rId9" Type="http://schemas.openxmlformats.org/officeDocument/2006/relationships/oleObject" Target="../embeddings/oleObject175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wmf"/><Relationship Id="rId13" Type="http://schemas.openxmlformats.org/officeDocument/2006/relationships/oleObject" Target="../embeddings/oleObject182.bin"/><Relationship Id="rId18" Type="http://schemas.openxmlformats.org/officeDocument/2006/relationships/image" Target="../media/image191.wmf"/><Relationship Id="rId3" Type="http://schemas.openxmlformats.org/officeDocument/2006/relationships/oleObject" Target="../embeddings/oleObject177.bin"/><Relationship Id="rId7" Type="http://schemas.openxmlformats.org/officeDocument/2006/relationships/oleObject" Target="../embeddings/oleObject179.bin"/><Relationship Id="rId12" Type="http://schemas.openxmlformats.org/officeDocument/2006/relationships/image" Target="../media/image188.wmf"/><Relationship Id="rId17" Type="http://schemas.openxmlformats.org/officeDocument/2006/relationships/oleObject" Target="../embeddings/oleObject184.bin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90.wmf"/><Relationship Id="rId20" Type="http://schemas.openxmlformats.org/officeDocument/2006/relationships/image" Target="../media/image192.wmf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85.emf"/><Relationship Id="rId11" Type="http://schemas.openxmlformats.org/officeDocument/2006/relationships/oleObject" Target="../embeddings/oleObject181.bin"/><Relationship Id="rId5" Type="http://schemas.openxmlformats.org/officeDocument/2006/relationships/oleObject" Target="../embeddings/oleObject178.bin"/><Relationship Id="rId15" Type="http://schemas.openxmlformats.org/officeDocument/2006/relationships/oleObject" Target="../embeddings/oleObject183.bin"/><Relationship Id="rId10" Type="http://schemas.openxmlformats.org/officeDocument/2006/relationships/image" Target="../media/image187.wmf"/><Relationship Id="rId19" Type="http://schemas.openxmlformats.org/officeDocument/2006/relationships/oleObject" Target="../embeddings/oleObject185.bin"/><Relationship Id="rId4" Type="http://schemas.openxmlformats.org/officeDocument/2006/relationships/image" Target="../media/image184.emf"/><Relationship Id="rId9" Type="http://schemas.openxmlformats.org/officeDocument/2006/relationships/oleObject" Target="../embeddings/oleObject180.bin"/><Relationship Id="rId14" Type="http://schemas.openxmlformats.org/officeDocument/2006/relationships/image" Target="../media/image189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emf"/><Relationship Id="rId13" Type="http://schemas.openxmlformats.org/officeDocument/2006/relationships/oleObject" Target="../embeddings/oleObject191.bin"/><Relationship Id="rId18" Type="http://schemas.openxmlformats.org/officeDocument/2006/relationships/image" Target="../media/image200.wmf"/><Relationship Id="rId3" Type="http://schemas.openxmlformats.org/officeDocument/2006/relationships/oleObject" Target="../embeddings/oleObject186.bin"/><Relationship Id="rId21" Type="http://schemas.openxmlformats.org/officeDocument/2006/relationships/oleObject" Target="../embeddings/oleObject195.bin"/><Relationship Id="rId7" Type="http://schemas.openxmlformats.org/officeDocument/2006/relationships/oleObject" Target="../embeddings/oleObject188.bin"/><Relationship Id="rId12" Type="http://schemas.openxmlformats.org/officeDocument/2006/relationships/image" Target="../media/image197.wmf"/><Relationship Id="rId17" Type="http://schemas.openxmlformats.org/officeDocument/2006/relationships/oleObject" Target="../embeddings/oleObject193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199.wmf"/><Relationship Id="rId20" Type="http://schemas.openxmlformats.org/officeDocument/2006/relationships/image" Target="../media/image201.wmf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94.emf"/><Relationship Id="rId11" Type="http://schemas.openxmlformats.org/officeDocument/2006/relationships/oleObject" Target="../embeddings/oleObject190.bin"/><Relationship Id="rId24" Type="http://schemas.openxmlformats.org/officeDocument/2006/relationships/image" Target="../media/image203.wmf"/><Relationship Id="rId5" Type="http://schemas.openxmlformats.org/officeDocument/2006/relationships/oleObject" Target="../embeddings/oleObject187.bin"/><Relationship Id="rId15" Type="http://schemas.openxmlformats.org/officeDocument/2006/relationships/oleObject" Target="../embeddings/oleObject192.bin"/><Relationship Id="rId23" Type="http://schemas.openxmlformats.org/officeDocument/2006/relationships/oleObject" Target="../embeddings/oleObject196.bin"/><Relationship Id="rId10" Type="http://schemas.openxmlformats.org/officeDocument/2006/relationships/image" Target="../media/image196.emf"/><Relationship Id="rId19" Type="http://schemas.openxmlformats.org/officeDocument/2006/relationships/oleObject" Target="../embeddings/oleObject194.bin"/><Relationship Id="rId4" Type="http://schemas.openxmlformats.org/officeDocument/2006/relationships/image" Target="../media/image193.emf"/><Relationship Id="rId9" Type="http://schemas.openxmlformats.org/officeDocument/2006/relationships/oleObject" Target="../embeddings/oleObject189.bin"/><Relationship Id="rId14" Type="http://schemas.openxmlformats.org/officeDocument/2006/relationships/image" Target="../media/image198.wmf"/><Relationship Id="rId22" Type="http://schemas.openxmlformats.org/officeDocument/2006/relationships/image" Target="../media/image202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2" Type="http://schemas.openxmlformats.org/officeDocument/2006/relationships/image" Target="../media/image204.em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wmf"/><Relationship Id="rId13" Type="http://schemas.openxmlformats.org/officeDocument/2006/relationships/oleObject" Target="../embeddings/oleObject202.bin"/><Relationship Id="rId3" Type="http://schemas.openxmlformats.org/officeDocument/2006/relationships/oleObject" Target="../embeddings/oleObject197.bin"/><Relationship Id="rId7" Type="http://schemas.openxmlformats.org/officeDocument/2006/relationships/oleObject" Target="../embeddings/oleObject199.bin"/><Relationship Id="rId12" Type="http://schemas.openxmlformats.org/officeDocument/2006/relationships/image" Target="../media/image21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207.wmf"/><Relationship Id="rId11" Type="http://schemas.openxmlformats.org/officeDocument/2006/relationships/oleObject" Target="../embeddings/oleObject201.bin"/><Relationship Id="rId5" Type="http://schemas.openxmlformats.org/officeDocument/2006/relationships/oleObject" Target="../embeddings/oleObject198.bin"/><Relationship Id="rId10" Type="http://schemas.openxmlformats.org/officeDocument/2006/relationships/image" Target="../media/image209.wmf"/><Relationship Id="rId4" Type="http://schemas.openxmlformats.org/officeDocument/2006/relationships/image" Target="../media/image206.emf"/><Relationship Id="rId9" Type="http://schemas.openxmlformats.org/officeDocument/2006/relationships/oleObject" Target="../embeddings/oleObject200.bin"/><Relationship Id="rId14" Type="http://schemas.openxmlformats.org/officeDocument/2006/relationships/image" Target="../media/image211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wmf"/><Relationship Id="rId13" Type="http://schemas.openxmlformats.org/officeDocument/2006/relationships/oleObject" Target="../embeddings/oleObject208.bin"/><Relationship Id="rId18" Type="http://schemas.openxmlformats.org/officeDocument/2006/relationships/image" Target="../media/image219.emf"/><Relationship Id="rId3" Type="http://schemas.openxmlformats.org/officeDocument/2006/relationships/oleObject" Target="../embeddings/oleObject203.bin"/><Relationship Id="rId21" Type="http://schemas.openxmlformats.org/officeDocument/2006/relationships/oleObject" Target="../embeddings/oleObject212.bin"/><Relationship Id="rId7" Type="http://schemas.openxmlformats.org/officeDocument/2006/relationships/oleObject" Target="../embeddings/oleObject205.bin"/><Relationship Id="rId12" Type="http://schemas.openxmlformats.org/officeDocument/2006/relationships/image" Target="../media/image216.wmf"/><Relationship Id="rId17" Type="http://schemas.openxmlformats.org/officeDocument/2006/relationships/oleObject" Target="../embeddings/oleObject21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8.wmf"/><Relationship Id="rId20" Type="http://schemas.openxmlformats.org/officeDocument/2006/relationships/image" Target="../media/image220.emf"/><Relationship Id="rId1" Type="http://schemas.openxmlformats.org/officeDocument/2006/relationships/vmlDrawing" Target="../drawings/vmlDrawing42.vml"/><Relationship Id="rId6" Type="http://schemas.openxmlformats.org/officeDocument/2006/relationships/image" Target="../media/image213.wmf"/><Relationship Id="rId11" Type="http://schemas.openxmlformats.org/officeDocument/2006/relationships/oleObject" Target="../embeddings/oleObject207.bin"/><Relationship Id="rId5" Type="http://schemas.openxmlformats.org/officeDocument/2006/relationships/oleObject" Target="../embeddings/oleObject204.bin"/><Relationship Id="rId15" Type="http://schemas.openxmlformats.org/officeDocument/2006/relationships/oleObject" Target="../embeddings/oleObject209.bin"/><Relationship Id="rId10" Type="http://schemas.openxmlformats.org/officeDocument/2006/relationships/image" Target="../media/image215.wmf"/><Relationship Id="rId19" Type="http://schemas.openxmlformats.org/officeDocument/2006/relationships/oleObject" Target="../embeddings/oleObject211.bin"/><Relationship Id="rId4" Type="http://schemas.openxmlformats.org/officeDocument/2006/relationships/image" Target="../media/image212.emf"/><Relationship Id="rId9" Type="http://schemas.openxmlformats.org/officeDocument/2006/relationships/oleObject" Target="../embeddings/oleObject206.bin"/><Relationship Id="rId14" Type="http://schemas.openxmlformats.org/officeDocument/2006/relationships/image" Target="../media/image217.wmf"/><Relationship Id="rId22" Type="http://schemas.openxmlformats.org/officeDocument/2006/relationships/image" Target="../media/image221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emf"/><Relationship Id="rId2" Type="http://schemas.openxmlformats.org/officeDocument/2006/relationships/image" Target="../media/image222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8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7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9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0.wmf"/><Relationship Id="rId9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25.bin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28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24.bin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27.wmf"/><Relationship Id="rId4" Type="http://schemas.openxmlformats.org/officeDocument/2006/relationships/image" Target="../media/image24.wmf"/><Relationship Id="rId9" Type="http://schemas.openxmlformats.org/officeDocument/2006/relationships/oleObject" Target="../embeddings/oleObject23.bin"/><Relationship Id="rId14" Type="http://schemas.openxmlformats.org/officeDocument/2006/relationships/image" Target="../media/image2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日期占位符 1"/>
          <p:cNvSpPr>
            <a:spLocks noGrp="1"/>
          </p:cNvSpPr>
          <p:nvPr>
            <p:ph type="dt" sz="quarter" idx="10"/>
          </p:nvPr>
        </p:nvSpPr>
        <p:spPr>
          <a:xfrm>
            <a:off x="107950" y="6438900"/>
            <a:ext cx="1905000" cy="45720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5D6553-C3F9-4B30-89A1-13C67E4E6FA2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2021/4/16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4099" name="页脚占位符 2"/>
          <p:cNvSpPr>
            <a:spLocks noGrp="1"/>
          </p:cNvSpPr>
          <p:nvPr>
            <p:ph type="ftr" sz="quarter" idx="11"/>
          </p:nvPr>
        </p:nvSpPr>
        <p:spPr>
          <a:xfrm>
            <a:off x="2851150" y="6438900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84950" y="6438900"/>
            <a:ext cx="1905000" cy="45720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4B2A27B-222B-4C6E-B2F5-7C89E31CB858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grpSp>
        <p:nvGrpSpPr>
          <p:cNvPr id="4101" name="Group 1026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970" cy="4956"/>
          </a:xfrm>
        </p:grpSpPr>
        <p:pic>
          <p:nvPicPr>
            <p:cNvPr id="4109" name="Picture 1027" descr="beijing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0" name="Picture 1028" descr="beijing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1" name="Picture 1029" descr="beijing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2" name="Picture 1030" descr="beijing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02" name="Picture 1042" descr="未命名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77533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60" name="Text Box 1060"/>
          <p:cNvSpPr txBox="1">
            <a:spLocks noChangeArrowheads="1"/>
          </p:cNvSpPr>
          <p:nvPr/>
        </p:nvSpPr>
        <p:spPr bwMode="auto">
          <a:xfrm>
            <a:off x="1873250" y="-111125"/>
            <a:ext cx="5867400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4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第</a:t>
            </a:r>
            <a:r>
              <a:rPr lang="en-US" altLang="zh-CN" sz="4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8</a:t>
            </a:r>
            <a:r>
              <a:rPr lang="zh-CN" altLang="en-US" sz="4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章</a:t>
            </a:r>
          </a:p>
          <a:p>
            <a:pPr algn="ctr" eaLnBrk="1" hangingPunct="1">
              <a:defRPr/>
            </a:pPr>
            <a:r>
              <a:rPr lang="zh-CN" altLang="en-US" sz="4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一阶电路的暂态分析</a:t>
            </a:r>
          </a:p>
        </p:txBody>
      </p:sp>
      <p:sp>
        <p:nvSpPr>
          <p:cNvPr id="77862" name="Text Box 1062"/>
          <p:cNvSpPr txBox="1">
            <a:spLocks noChangeArrowheads="1"/>
          </p:cNvSpPr>
          <p:nvPr/>
        </p:nvSpPr>
        <p:spPr bwMode="auto">
          <a:xfrm>
            <a:off x="1331913" y="1619250"/>
            <a:ext cx="496093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8.2 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零输入响应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　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Zero-input response</a:t>
            </a:r>
          </a:p>
        </p:txBody>
      </p:sp>
      <p:sp>
        <p:nvSpPr>
          <p:cNvPr id="77874" name="Text Box 1074"/>
          <p:cNvSpPr txBox="1">
            <a:spLocks noChangeArrowheads="1"/>
          </p:cNvSpPr>
          <p:nvPr/>
        </p:nvSpPr>
        <p:spPr bwMode="auto">
          <a:xfrm>
            <a:off x="1417638" y="3954463"/>
            <a:ext cx="6883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8.4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正弦电源激励下的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RC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电路</a:t>
            </a:r>
          </a:p>
        </p:txBody>
      </p:sp>
      <p:sp>
        <p:nvSpPr>
          <p:cNvPr id="77880" name="Text Box 1080"/>
          <p:cNvSpPr txBox="1">
            <a:spLocks noChangeArrowheads="1"/>
          </p:cNvSpPr>
          <p:nvPr/>
        </p:nvSpPr>
        <p:spPr bwMode="auto">
          <a:xfrm>
            <a:off x="1325563" y="2205038"/>
            <a:ext cx="7206877" cy="1532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8.3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直流电源激励下的响应（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全响应，零状态响应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）</a:t>
            </a:r>
            <a:endParaRPr lang="en-US" altLang="zh-CN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8.3.1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直流电源激励的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RC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电路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8.3.2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直流电源激励的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RL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电路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8.3.3  RC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电路的方波响应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7" name="Text Box 1074"/>
          <p:cNvSpPr txBox="1">
            <a:spLocks noChangeArrowheads="1"/>
          </p:cNvSpPr>
          <p:nvPr/>
        </p:nvSpPr>
        <p:spPr bwMode="auto">
          <a:xfrm>
            <a:off x="1417638" y="4576763"/>
            <a:ext cx="6883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8.6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线性非时变特性</a:t>
            </a: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FE6EAD73-29CE-4D55-87CB-B8C45E4C6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7444" y="5446425"/>
            <a:ext cx="24416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讲授学时：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32016" y="816374"/>
            <a:ext cx="8020050" cy="11938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b="1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zh-CN" altLang="en-US" b="1" dirty="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b="1" dirty="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一组</a:t>
            </a:r>
            <a:r>
              <a:rPr lang="zh-CN" altLang="en-US" b="1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40μF</a:t>
            </a:r>
            <a:r>
              <a:rPr lang="zh-CN" altLang="en-US" b="1" dirty="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的电容器，从高压电网上切除，切除瞬间，电容器两端的电压为</a:t>
            </a:r>
            <a:r>
              <a:rPr lang="zh-CN" altLang="en-US" b="1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3.5kV</a:t>
            </a:r>
            <a:r>
              <a:rPr lang="zh-CN" altLang="en-US" dirty="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zh-CN" altLang="en-US" b="1" dirty="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切除后，电容经本身漏电电阻</a:t>
            </a:r>
            <a:r>
              <a:rPr lang="en-US" altLang="zh-CN" dirty="0" err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Rs</a:t>
            </a:r>
            <a:r>
              <a:rPr lang="zh-CN" altLang="en-US" b="1" dirty="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放电。今测得</a:t>
            </a:r>
            <a:r>
              <a:rPr lang="en-US" altLang="zh-CN" dirty="0" err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Rs</a:t>
            </a:r>
            <a:r>
              <a:rPr lang="zh-CN" altLang="en-US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lang="en-US" altLang="zh-CN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100MΩ</a:t>
            </a:r>
            <a:r>
              <a:rPr lang="zh-CN" altLang="en-US" dirty="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b="1" dirty="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试求电容器电压下降到</a:t>
            </a:r>
            <a:r>
              <a:rPr lang="en-US" altLang="zh-CN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1kV</a:t>
            </a:r>
            <a:r>
              <a:rPr lang="zh-CN" altLang="en-US" b="1" dirty="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所需的时间。</a:t>
            </a:r>
          </a:p>
        </p:txBody>
      </p:sp>
      <p:sp>
        <p:nvSpPr>
          <p:cNvPr id="425988" name="Rectangle 4"/>
          <p:cNvSpPr>
            <a:spLocks noChangeArrowheads="1"/>
          </p:cNvSpPr>
          <p:nvPr/>
        </p:nvSpPr>
        <p:spPr bwMode="auto">
          <a:xfrm>
            <a:off x="468313" y="2781300"/>
            <a:ext cx="4967287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1pPr>
            <a:lvl2pPr marL="742950" indent="-28575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3pPr>
            <a:lvl4pPr marL="16002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5pPr>
            <a:lvl6pPr marL="25146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6pPr>
            <a:lvl7pPr marL="29718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7pPr>
            <a:lvl8pPr marL="34290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8pPr>
            <a:lvl9pPr marL="38862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9pPr>
          </a:lstStyle>
          <a:p>
            <a:pPr>
              <a:buFontTx/>
              <a:buNone/>
            </a:pPr>
            <a:r>
              <a:rPr lang="zh-CN" altLang="en-US" sz="2000" b="1"/>
              <a:t>    </a:t>
            </a:r>
            <a:r>
              <a:rPr lang="zh-CN" altLang="en-US" sz="2000" b="1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</a:t>
            </a:r>
            <a:r>
              <a:rPr lang="zh-CN" altLang="en-US" sz="2000" b="1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电容从高压电网切除的等效电路如右图，电容器经漏电电阻器</a:t>
            </a:r>
            <a:r>
              <a:rPr lang="en-US" altLang="zh-CN" sz="200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Rs</a:t>
            </a:r>
            <a:r>
              <a:rPr lang="zh-CN" altLang="en-US" sz="2000" b="1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放电，其电压逐步降低</a:t>
            </a:r>
          </a:p>
        </p:txBody>
      </p:sp>
      <p:sp>
        <p:nvSpPr>
          <p:cNvPr id="425990" name="Rectangle 6"/>
          <p:cNvSpPr>
            <a:spLocks noChangeArrowheads="1"/>
          </p:cNvSpPr>
          <p:nvPr/>
        </p:nvSpPr>
        <p:spPr bwMode="auto">
          <a:xfrm>
            <a:off x="0" y="3257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25989" name="Object 5"/>
          <p:cNvGraphicFramePr>
            <a:graphicFrameLocks noChangeAspect="1"/>
          </p:cNvGraphicFramePr>
          <p:nvPr/>
        </p:nvGraphicFramePr>
        <p:xfrm>
          <a:off x="1187450" y="3860800"/>
          <a:ext cx="1820863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88" name="Equation" r:id="rId3" imgW="1028520" imgH="342720" progId="Equation.DSMT4">
                  <p:embed/>
                </p:oleObj>
              </mc:Choice>
              <mc:Fallback>
                <p:oleObj name="Equation" r:id="rId3" imgW="1028520" imgH="342720" progId="Equation.DSMT4">
                  <p:embed/>
                  <p:pic>
                    <p:nvPicPr>
                      <p:cNvPr id="42598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3860800"/>
                        <a:ext cx="1820863" cy="606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5991" name="Rectangle 7"/>
          <p:cNvSpPr>
            <a:spLocks noChangeArrowheads="1"/>
          </p:cNvSpPr>
          <p:nvPr/>
        </p:nvSpPr>
        <p:spPr bwMode="auto">
          <a:xfrm>
            <a:off x="3563938" y="4078288"/>
            <a:ext cx="467995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1pPr>
            <a:lvl2pPr marL="742950" indent="-28575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3pPr>
            <a:lvl4pPr marL="16002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5pPr>
            <a:lvl6pPr marL="25146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6pPr>
            <a:lvl7pPr marL="29718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7pPr>
            <a:lvl8pPr marL="34290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8pPr>
            <a:lvl9pPr marL="38862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9pPr>
          </a:lstStyle>
          <a:p>
            <a:pPr>
              <a:buFontTx/>
              <a:buNone/>
            </a:pPr>
            <a:r>
              <a:rPr lang="zh-CN" altLang="en-US" sz="2000" b="1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其中 </a:t>
            </a:r>
            <a:r>
              <a:rPr lang="zh-CN" altLang="en-US" sz="2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 </a:t>
            </a:r>
            <a:r>
              <a:rPr lang="en-US" altLang="zh-CN" sz="2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=RsC =100</a:t>
            </a:r>
            <a:r>
              <a:rPr lang="en-US" altLang="zh-CN" sz="2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 sz="2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en-US" altLang="zh-CN" sz="2000" baseline="30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 sz="2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 sz="2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  <a:r>
              <a:rPr lang="en-US" altLang="zh-CN" sz="2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lang="en-US" altLang="zh-CN" sz="2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r>
              <a:rPr lang="en-US" altLang="zh-CN" sz="2000" baseline="30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-6</a:t>
            </a:r>
            <a:r>
              <a:rPr lang="en-US" altLang="zh-CN" sz="2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=4000s </a:t>
            </a:r>
            <a:endParaRPr lang="zh-CN" altLang="en-US" sz="2000">
              <a:solidFill>
                <a:srgbClr val="00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25992" name="Rectangle 8"/>
          <p:cNvSpPr>
            <a:spLocks noChangeArrowheads="1"/>
          </p:cNvSpPr>
          <p:nvPr/>
        </p:nvSpPr>
        <p:spPr bwMode="auto">
          <a:xfrm>
            <a:off x="827088" y="4581525"/>
            <a:ext cx="504031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1pPr>
            <a:lvl2pPr marL="742950" indent="-28575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3pPr>
            <a:lvl4pPr marL="16002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5pPr>
            <a:lvl6pPr marL="25146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6pPr>
            <a:lvl7pPr marL="29718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7pPr>
            <a:lvl8pPr marL="34290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8pPr>
            <a:lvl9pPr marL="38862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9pPr>
          </a:lstStyle>
          <a:p>
            <a:pPr>
              <a:buFontTx/>
              <a:buNone/>
            </a:pPr>
            <a:r>
              <a:rPr lang="zh-CN" altLang="en-US" sz="2000" b="1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如果在</a:t>
            </a:r>
            <a:r>
              <a:rPr lang="en-US" altLang="zh-CN" sz="2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t=t</a:t>
            </a:r>
            <a:r>
              <a:rPr lang="en-US" altLang="zh-CN" sz="2000" baseline="-25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000" b="1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</a:t>
            </a:r>
            <a:r>
              <a:rPr lang="en-US" altLang="zh-CN" sz="2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lang="en-US" altLang="zh-CN" sz="2000" baseline="-25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sz="2000" b="1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下降到</a:t>
            </a:r>
            <a:r>
              <a:rPr lang="en-US" altLang="zh-CN" sz="2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1000V</a:t>
            </a:r>
            <a:r>
              <a:rPr lang="zh-CN" altLang="en-US" sz="200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000" b="1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则有 </a:t>
            </a:r>
          </a:p>
        </p:txBody>
      </p:sp>
      <p:sp>
        <p:nvSpPr>
          <p:cNvPr id="425994" name="Rectangle 10"/>
          <p:cNvSpPr>
            <a:spLocks noChangeArrowheads="1"/>
          </p:cNvSpPr>
          <p:nvPr/>
        </p:nvSpPr>
        <p:spPr bwMode="auto">
          <a:xfrm>
            <a:off x="684213" y="31416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25993" name="Object 9"/>
          <p:cNvGraphicFramePr>
            <a:graphicFrameLocks noChangeAspect="1"/>
          </p:cNvGraphicFramePr>
          <p:nvPr/>
        </p:nvGraphicFramePr>
        <p:xfrm>
          <a:off x="5219700" y="4437063"/>
          <a:ext cx="225425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89" name="Equation" r:id="rId5" imgW="1307880" imgH="304560" progId="Equation.DSMT4">
                  <p:embed/>
                </p:oleObj>
              </mc:Choice>
              <mc:Fallback>
                <p:oleObj name="Equation" r:id="rId5" imgW="1307880" imgH="304560" progId="Equation.DSMT4">
                  <p:embed/>
                  <p:pic>
                    <p:nvPicPr>
                      <p:cNvPr id="42599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4437063"/>
                        <a:ext cx="2254250" cy="525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5995" name="Rectangle 11"/>
          <p:cNvSpPr>
            <a:spLocks noChangeArrowheads="1"/>
          </p:cNvSpPr>
          <p:nvPr/>
        </p:nvSpPr>
        <p:spPr bwMode="auto">
          <a:xfrm>
            <a:off x="827088" y="5083175"/>
            <a:ext cx="6308725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1pPr>
            <a:lvl2pPr marL="742950" indent="-28575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3pPr>
            <a:lvl4pPr marL="16002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5pPr>
            <a:lvl6pPr marL="25146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6pPr>
            <a:lvl7pPr marL="29718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7pPr>
            <a:lvl8pPr marL="34290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8pPr>
            <a:lvl9pPr marL="38862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9pPr>
          </a:lstStyle>
          <a:p>
            <a:pPr>
              <a:buFontTx/>
              <a:buNone/>
            </a:pPr>
            <a:r>
              <a:rPr lang="zh-CN" altLang="en-US" sz="2000" b="1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解得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en-US" altLang="zh-CN" sz="2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sz="2000" baseline="-25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sz="2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ln3.5×4000=1.25×4000=5000s </a:t>
            </a:r>
            <a:endParaRPr lang="zh-CN" altLang="en-US" sz="2000">
              <a:solidFill>
                <a:srgbClr val="000066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25996" name="Rectangle 12"/>
          <p:cNvSpPr>
            <a:spLocks noChangeArrowheads="1"/>
          </p:cNvSpPr>
          <p:nvPr/>
        </p:nvSpPr>
        <p:spPr bwMode="auto">
          <a:xfrm>
            <a:off x="468313" y="5445125"/>
            <a:ext cx="784860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1pPr>
            <a:lvl2pPr marL="742950" indent="-28575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3pPr>
            <a:lvl4pPr marL="16002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5pPr>
            <a:lvl6pPr marL="25146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6pPr>
            <a:lvl7pPr marL="29718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7pPr>
            <a:lvl8pPr marL="34290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8pPr>
            <a:lvl9pPr marL="38862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9pPr>
          </a:lstStyle>
          <a:p>
            <a:pPr>
              <a:buFontTx/>
              <a:buNone/>
            </a:pPr>
            <a:r>
              <a:rPr lang="zh-CN" altLang="en-US" sz="26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000" b="1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可见，电容虽与电源断开已逾</a:t>
            </a:r>
            <a:r>
              <a:rPr lang="en-US" altLang="zh-CN" sz="2000" b="1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en-US" sz="2000" b="1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小时，但还保持高达</a:t>
            </a:r>
            <a:r>
              <a:rPr lang="en-US" altLang="zh-CN" sz="200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1000V</a:t>
            </a:r>
            <a:r>
              <a:rPr lang="zh-CN" altLang="en-US" sz="2000" b="1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电压。这样高的电压足以造成人身安全事故。  </a:t>
            </a:r>
          </a:p>
        </p:txBody>
      </p:sp>
      <p:sp>
        <p:nvSpPr>
          <p:cNvPr id="425998" name="Rectangle 14"/>
          <p:cNvSpPr>
            <a:spLocks noChangeArrowheads="1"/>
          </p:cNvSpPr>
          <p:nvPr/>
        </p:nvSpPr>
        <p:spPr bwMode="auto">
          <a:xfrm>
            <a:off x="0" y="2890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26002" name="Object 18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795963" y="2565400"/>
          <a:ext cx="2447925" cy="150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90" name="Visio" r:id="rId7" imgW="1454506" imgH="888492" progId="Visio.Drawing.6">
                  <p:embed/>
                </p:oleObj>
              </mc:Choice>
              <mc:Fallback>
                <p:oleObj name="Visio" r:id="rId7" imgW="1454506" imgH="888492" progId="Visio.Drawing.6">
                  <p:embed/>
                  <p:pic>
                    <p:nvPicPr>
                      <p:cNvPr id="426002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2565400"/>
                        <a:ext cx="2447925" cy="150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183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5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26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425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25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25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425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425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25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5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425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987" grpId="0" build="p"/>
      <p:bldP spid="425988" grpId="0"/>
      <p:bldP spid="425991" grpId="0"/>
      <p:bldP spid="425992" grpId="0"/>
      <p:bldP spid="425995" grpId="0"/>
      <p:bldP spid="42599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23395C9-3DD6-4579-A12D-7E3E98DD230B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2021/4/16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6147" name="页脚占位符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7559390-A55D-426A-8CEA-9A19B027C40F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6149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596900"/>
            <a:ext cx="1524000" cy="457200"/>
          </a:xfrm>
        </p:spPr>
        <p:txBody>
          <a:bodyPr/>
          <a:lstStyle/>
          <a:p>
            <a:pPr algn="l" eaLnBrk="1" hangingPunct="1"/>
            <a:r>
              <a:rPr lang="en-US" altLang="zh-CN" sz="2800">
                <a:solidFill>
                  <a:schemeClr val="hlink"/>
                </a:solidFill>
                <a:ea typeface="隶书" panose="02010509060101010101" pitchFamily="49" charset="-122"/>
              </a:rPr>
              <a:t>Example:</a:t>
            </a:r>
            <a:endParaRPr lang="en-US" altLang="zh-CN" sz="2800">
              <a:solidFill>
                <a:schemeClr val="tx1"/>
              </a:solidFill>
              <a:ea typeface="隶书" panose="02010509060101010101" pitchFamily="49" charset="-122"/>
            </a:endParaRPr>
          </a:p>
        </p:txBody>
      </p:sp>
      <p:graphicFrame>
        <p:nvGraphicFramePr>
          <p:cNvPr id="6150" name="Object 54"/>
          <p:cNvGraphicFramePr>
            <a:graphicFrameLocks noChangeAspect="1"/>
          </p:cNvGraphicFramePr>
          <p:nvPr/>
        </p:nvGraphicFramePr>
        <p:xfrm>
          <a:off x="533400" y="981075"/>
          <a:ext cx="4348163" cy="207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97" name="Visio" r:id="rId3" imgW="2202275" imgH="1065562" progId="Visio.Drawing.11">
                  <p:embed/>
                </p:oleObj>
              </mc:Choice>
              <mc:Fallback>
                <p:oleObj name="Visio" r:id="rId3" imgW="2202275" imgH="1065562" progId="Visio.Drawing.11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981075"/>
                        <a:ext cx="4348163" cy="207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639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716448"/>
              </p:ext>
            </p:extLst>
          </p:nvPr>
        </p:nvGraphicFramePr>
        <p:xfrm>
          <a:off x="5558631" y="1014324"/>
          <a:ext cx="2598738" cy="206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98" name="Visio" r:id="rId5" imgW="1326594" imgH="1062561" progId="Visio.Drawing.11">
                  <p:embed/>
                </p:oleObj>
              </mc:Choice>
              <mc:Fallback>
                <p:oleObj name="Visio" r:id="rId5" imgW="1326594" imgH="1062561" progId="Visio.Drawing.11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8631" y="1014324"/>
                        <a:ext cx="2598738" cy="2068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640" name="Object 56"/>
          <p:cNvGraphicFramePr>
            <a:graphicFrameLocks noChangeAspect="1"/>
          </p:cNvGraphicFramePr>
          <p:nvPr/>
        </p:nvGraphicFramePr>
        <p:xfrm>
          <a:off x="323850" y="4491038"/>
          <a:ext cx="3740150" cy="160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099" name="VISIO" r:id="rId7" imgW="1887648" imgH="778598" progId="Visio.Drawing.5">
                  <p:embed/>
                </p:oleObj>
              </mc:Choice>
              <mc:Fallback>
                <p:oleObj name="VISIO" r:id="rId7" imgW="1887648" imgH="778598" progId="Visio.Drawing.5">
                  <p:embed/>
                  <p:pic>
                    <p:nvPicPr>
                      <p:cNvPr id="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491038"/>
                        <a:ext cx="3740150" cy="160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641" name="Object 57"/>
          <p:cNvGraphicFramePr>
            <a:graphicFrameLocks noChangeAspect="1"/>
          </p:cNvGraphicFramePr>
          <p:nvPr/>
        </p:nvGraphicFramePr>
        <p:xfrm>
          <a:off x="4643438" y="4743450"/>
          <a:ext cx="2032000" cy="124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00" name="VISIO" r:id="rId9" imgW="1032681" imgH="609600" progId="Visio.Drawing.5">
                  <p:embed/>
                </p:oleObj>
              </mc:Choice>
              <mc:Fallback>
                <p:oleObj name="VISIO" r:id="rId9" imgW="1032681" imgH="609600" progId="Visio.Drawing.5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4743450"/>
                        <a:ext cx="2032000" cy="124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642" name="Object 58"/>
          <p:cNvGraphicFramePr>
            <a:graphicFrameLocks noChangeAspect="1"/>
          </p:cNvGraphicFramePr>
          <p:nvPr/>
        </p:nvGraphicFramePr>
        <p:xfrm>
          <a:off x="4872038" y="6038850"/>
          <a:ext cx="1522412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01" name="Equation" r:id="rId11" imgW="761669" imgH="165028" progId="Equation.3">
                  <p:embed/>
                </p:oleObj>
              </mc:Choice>
              <mc:Fallback>
                <p:oleObj name="Equation" r:id="rId11" imgW="761669" imgH="165028" progId="Equation.3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2038" y="6038850"/>
                        <a:ext cx="1522412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644" name="Object 60"/>
          <p:cNvGraphicFramePr>
            <a:graphicFrameLocks noChangeAspect="1"/>
          </p:cNvGraphicFramePr>
          <p:nvPr/>
        </p:nvGraphicFramePr>
        <p:xfrm>
          <a:off x="6994525" y="4624388"/>
          <a:ext cx="1754188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02" name="VISIO" r:id="rId13" imgW="891654" imgH="577755" progId="Visio.Drawing.5">
                  <p:embed/>
                </p:oleObj>
              </mc:Choice>
              <mc:Fallback>
                <p:oleObj name="VISIO" r:id="rId13" imgW="891654" imgH="577755" progId="Visio.Drawing.5">
                  <p:embed/>
                  <p:pic>
                    <p:nvPicPr>
                      <p:cNvPr id="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94525" y="4624388"/>
                        <a:ext cx="1754188" cy="1187450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646" name="Object 62"/>
          <p:cNvGraphicFramePr>
            <a:graphicFrameLocks noChangeAspect="1"/>
          </p:cNvGraphicFramePr>
          <p:nvPr/>
        </p:nvGraphicFramePr>
        <p:xfrm>
          <a:off x="7019925" y="5822950"/>
          <a:ext cx="172878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03" name="Equation" r:id="rId15" imgW="609600" imgH="228600" progId="Equation.3">
                  <p:embed/>
                </p:oleObj>
              </mc:Choice>
              <mc:Fallback>
                <p:oleObj name="Equation" r:id="rId15" imgW="609600" imgH="228600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9925" y="5822950"/>
                        <a:ext cx="1728788" cy="647700"/>
                      </a:xfrm>
                      <a:prstGeom prst="rect">
                        <a:avLst/>
                      </a:prstGeom>
                      <a:solidFill>
                        <a:srgbClr val="CC99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7" name="Rectangle 64"/>
          <p:cNvSpPr>
            <a:spLocks noChangeArrowheads="1"/>
          </p:cNvSpPr>
          <p:nvPr/>
        </p:nvSpPr>
        <p:spPr bwMode="auto">
          <a:xfrm>
            <a:off x="1905000" y="593725"/>
            <a:ext cx="55006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ea typeface="隶书" panose="02010509060101010101" pitchFamily="49" charset="-122"/>
              </a:rPr>
              <a:t>Assume </a:t>
            </a:r>
            <a:r>
              <a:rPr lang="en-US" altLang="zh-CN" sz="2800" i="1">
                <a:ea typeface="隶书" panose="02010509060101010101" pitchFamily="49" charset="-122"/>
              </a:rPr>
              <a:t>u</a:t>
            </a:r>
            <a:r>
              <a:rPr lang="en-US" altLang="zh-CN" sz="2800" baseline="-25000">
                <a:ea typeface="隶书" panose="02010509060101010101" pitchFamily="49" charset="-122"/>
              </a:rPr>
              <a:t>c</a:t>
            </a:r>
            <a:r>
              <a:rPr lang="en-US" altLang="zh-CN" sz="2800">
                <a:ea typeface="隶书" panose="02010509060101010101" pitchFamily="49" charset="-122"/>
              </a:rPr>
              <a:t>(0-)=10V.  Find </a:t>
            </a:r>
            <a:r>
              <a:rPr lang="en-US" altLang="zh-CN" sz="2800" i="1">
                <a:ea typeface="隶书" panose="02010509060101010101" pitchFamily="49" charset="-122"/>
              </a:rPr>
              <a:t>u</a:t>
            </a:r>
            <a:r>
              <a:rPr lang="en-US" altLang="zh-CN" sz="2800" baseline="-25000">
                <a:ea typeface="隶书" panose="02010509060101010101" pitchFamily="49" charset="-122"/>
              </a:rPr>
              <a:t>c</a:t>
            </a:r>
            <a:r>
              <a:rPr lang="en-US" altLang="zh-CN" sz="2800">
                <a:ea typeface="隶书" panose="02010509060101010101" pitchFamily="49" charset="-122"/>
              </a:rPr>
              <a:t> for </a:t>
            </a:r>
            <a:r>
              <a:rPr lang="en-US" altLang="zh-CN" sz="2800" i="1">
                <a:ea typeface="隶书" panose="02010509060101010101" pitchFamily="49" charset="-122"/>
              </a:rPr>
              <a:t>t</a:t>
            </a:r>
            <a:r>
              <a:rPr lang="en-US" altLang="zh-CN" sz="2800">
                <a:ea typeface="隶书" panose="02010509060101010101" pitchFamily="49" charset="-122"/>
              </a:rPr>
              <a:t>&gt;0.</a:t>
            </a:r>
          </a:p>
        </p:txBody>
      </p:sp>
      <p:graphicFrame>
        <p:nvGraphicFramePr>
          <p:cNvPr id="195650" name="Object 66"/>
          <p:cNvGraphicFramePr>
            <a:graphicFrameLocks noChangeAspect="1"/>
          </p:cNvGraphicFramePr>
          <p:nvPr/>
        </p:nvGraphicFramePr>
        <p:xfrm>
          <a:off x="649288" y="3175000"/>
          <a:ext cx="2819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04" name="公式" r:id="rId17" imgW="1409700" imgH="228600" progId="Equation.3">
                  <p:embed/>
                </p:oleObj>
              </mc:Choice>
              <mc:Fallback>
                <p:oleObj name="公式" r:id="rId17" imgW="1409700" imgH="228600" progId="Equation.3">
                  <p:embed/>
                  <p:pic>
                    <p:nvPicPr>
                      <p:cNvPr id="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8" y="3175000"/>
                        <a:ext cx="2819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651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3814195"/>
              </p:ext>
            </p:extLst>
          </p:nvPr>
        </p:nvGraphicFramePr>
        <p:xfrm>
          <a:off x="4121827" y="3488342"/>
          <a:ext cx="3683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05" name="公式" r:id="rId19" imgW="1841500" imgH="342900" progId="Equation.3">
                  <p:embed/>
                </p:oleObj>
              </mc:Choice>
              <mc:Fallback>
                <p:oleObj name="公式" r:id="rId19" imgW="1841500" imgH="342900" progId="Equation.3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1827" y="3488342"/>
                        <a:ext cx="3683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5652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1246788"/>
              </p:ext>
            </p:extLst>
          </p:nvPr>
        </p:nvGraphicFramePr>
        <p:xfrm>
          <a:off x="755650" y="3573463"/>
          <a:ext cx="19304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106" name="公式" r:id="rId21" imgW="965200" imgH="393700" progId="Equation.3">
                  <p:embed/>
                </p:oleObj>
              </mc:Choice>
              <mc:Fallback>
                <p:oleObj name="公式" r:id="rId21" imgW="965200" imgH="393700" progId="Equation.3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573463"/>
                        <a:ext cx="19304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653" name="Line 69"/>
          <p:cNvSpPr>
            <a:spLocks noChangeShapeType="1"/>
          </p:cNvSpPr>
          <p:nvPr/>
        </p:nvSpPr>
        <p:spPr bwMode="auto">
          <a:xfrm>
            <a:off x="0" y="4365625"/>
            <a:ext cx="914400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654" name="Line 70"/>
          <p:cNvSpPr>
            <a:spLocks noChangeShapeType="1"/>
          </p:cNvSpPr>
          <p:nvPr/>
        </p:nvSpPr>
        <p:spPr bwMode="auto">
          <a:xfrm>
            <a:off x="4716463" y="2205038"/>
            <a:ext cx="719137" cy="0"/>
          </a:xfrm>
          <a:prstGeom prst="line">
            <a:avLst/>
          </a:prstGeom>
          <a:noFill/>
          <a:ln w="76200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655" name="Line 71"/>
          <p:cNvSpPr>
            <a:spLocks noChangeShapeType="1"/>
          </p:cNvSpPr>
          <p:nvPr/>
        </p:nvSpPr>
        <p:spPr bwMode="auto">
          <a:xfrm>
            <a:off x="4140200" y="5391150"/>
            <a:ext cx="431800" cy="0"/>
          </a:xfrm>
          <a:prstGeom prst="line">
            <a:avLst/>
          </a:prstGeom>
          <a:noFill/>
          <a:ln w="76200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657" name="Rectangle 73"/>
          <p:cNvSpPr>
            <a:spLocks noChangeArrowheads="1"/>
          </p:cNvSpPr>
          <p:nvPr/>
        </p:nvSpPr>
        <p:spPr bwMode="auto">
          <a:xfrm>
            <a:off x="381000" y="44450"/>
            <a:ext cx="8458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8.2 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零输入响应　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Zero-input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74CB9C8-8D7E-4B4A-9501-EACAD03EC4A8}"/>
                  </a:ext>
                </a:extLst>
              </p:cNvPr>
              <p:cNvSpPr txBox="1"/>
              <p:nvPr/>
            </p:nvSpPr>
            <p:spPr>
              <a:xfrm>
                <a:off x="4643438" y="3077518"/>
                <a:ext cx="39495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/>
                  <a:t>1k//(1/5</a:t>
                </a:r>
                <a:r>
                  <a:rPr lang="zh-CN" altLang="en-US" sz="2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×1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altLang="zh-CN" sz="2400" dirty="0"/>
                  <a:t>)=1k//2k=2/3k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E74CB9C8-8D7E-4B4A-9501-EACAD03EC4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438" y="3077518"/>
                <a:ext cx="3949543" cy="461665"/>
              </a:xfrm>
              <a:prstGeom prst="rect">
                <a:avLst/>
              </a:prstGeom>
              <a:blipFill>
                <a:blip r:embed="rId23"/>
                <a:stretch>
                  <a:fillRect l="-2469" t="-10526" r="-1543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75F9BF5-F30B-451F-AA34-C5E4C1F3D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67AB18-34C9-4D5A-875D-BD1CAECB51F7}" type="datetime1">
              <a:rPr lang="zh-CN" altLang="en-US" smtClean="0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01864EC-DDF4-4A08-8152-9B54CD6B9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BFBE05-86BA-4258-BFBF-F114F7CE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61F96-7CCE-4CED-9590-79D24BD4E88E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FEB9AB-0FF5-40A3-A915-E41707136B1B}"/>
              </a:ext>
            </a:extLst>
          </p:cNvPr>
          <p:cNvSpPr/>
          <p:nvPr/>
        </p:nvSpPr>
        <p:spPr>
          <a:xfrm>
            <a:off x="911070" y="620688"/>
            <a:ext cx="73100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简单的</a:t>
            </a:r>
            <a:r>
              <a:rPr lang="en-US" altLang="zh-CN" sz="32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RC </a:t>
            </a:r>
            <a:r>
              <a:rPr lang="zh-CN" altLang="en-US" sz="32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电路（单个电阻</a:t>
            </a:r>
            <a:r>
              <a:rPr lang="en-US" altLang="zh-CN" sz="32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&amp;</a:t>
            </a:r>
            <a:r>
              <a:rPr lang="zh-CN" altLang="en-US" sz="32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单个电容）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62">
                <a:extLst>
                  <a:ext uri="{FF2B5EF4-FFF2-40B4-BE49-F238E27FC236}">
                    <a16:creationId xmlns:a16="http://schemas.microsoft.com/office/drawing/2014/main" id="{030616F3-7D11-46CA-8CE5-2CDD78A64E6C}"/>
                  </a:ext>
                </a:extLst>
              </p:cNvPr>
              <p:cNvSpPr txBox="1"/>
              <p:nvPr/>
            </p:nvSpPr>
            <p:spPr bwMode="auto">
              <a:xfrm>
                <a:off x="2872259" y="4767590"/>
                <a:ext cx="2625725" cy="836310"/>
              </a:xfrm>
              <a:prstGeom prst="rect">
                <a:avLst/>
              </a:prstGeom>
              <a:solidFill>
                <a:srgbClr val="CC99FF"/>
              </a:solidFill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zh-CN" altLang="en-US" sz="3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en-US" sz="3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eq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" name="Object 62">
                <a:extLst>
                  <a:ext uri="{FF2B5EF4-FFF2-40B4-BE49-F238E27FC236}">
                    <a16:creationId xmlns:a16="http://schemas.microsoft.com/office/drawing/2014/main" id="{030616F3-7D11-46CA-8CE5-2CDD78A64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72259" y="4767590"/>
                <a:ext cx="2625725" cy="8363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A9280C5F-665C-42B6-96D9-2FA32EC2F04C}"/>
              </a:ext>
            </a:extLst>
          </p:cNvPr>
          <p:cNvSpPr/>
          <p:nvPr/>
        </p:nvSpPr>
        <p:spPr>
          <a:xfrm>
            <a:off x="827584" y="2056626"/>
            <a:ext cx="854112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复杂的</a:t>
            </a:r>
            <a:r>
              <a:rPr lang="en-US" altLang="zh-CN" sz="32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RC </a:t>
            </a:r>
            <a:r>
              <a:rPr lang="zh-CN" altLang="en-US" sz="32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电路（多个串并联电阻</a:t>
            </a:r>
            <a:r>
              <a:rPr lang="en-US" altLang="zh-CN" sz="32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&amp;</a:t>
            </a:r>
            <a:r>
              <a:rPr lang="zh-CN" altLang="en-US" sz="32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单个电容）</a:t>
            </a:r>
            <a:endParaRPr lang="en-US" altLang="zh-CN" sz="32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sz="32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z="32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正确计算：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62">
                <a:extLst>
                  <a:ext uri="{FF2B5EF4-FFF2-40B4-BE49-F238E27FC236}">
                    <a16:creationId xmlns:a16="http://schemas.microsoft.com/office/drawing/2014/main" id="{3BCFFE94-5D06-407B-A40C-660D2B8E2027}"/>
                  </a:ext>
                </a:extLst>
              </p:cNvPr>
              <p:cNvSpPr txBox="1"/>
              <p:nvPr/>
            </p:nvSpPr>
            <p:spPr bwMode="auto">
              <a:xfrm>
                <a:off x="2903970" y="2962928"/>
                <a:ext cx="2625725" cy="869657"/>
              </a:xfrm>
              <a:prstGeom prst="rect">
                <a:avLst/>
              </a:prstGeom>
              <a:solidFill>
                <a:srgbClr val="CC99FF"/>
              </a:solidFill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en-US" sz="3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eq</m:t>
                          </m:r>
                        </m:sub>
                      </m:sSub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1" name="Object 62">
                <a:extLst>
                  <a:ext uri="{FF2B5EF4-FFF2-40B4-BE49-F238E27FC236}">
                    <a16:creationId xmlns:a16="http://schemas.microsoft.com/office/drawing/2014/main" id="{3BCFFE94-5D06-407B-A40C-660D2B8E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03970" y="2962928"/>
                <a:ext cx="2625725" cy="8696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下 11">
            <a:extLst>
              <a:ext uri="{FF2B5EF4-FFF2-40B4-BE49-F238E27FC236}">
                <a16:creationId xmlns:a16="http://schemas.microsoft.com/office/drawing/2014/main" id="{85DAADF8-CC75-4D1C-AB78-8700167DBBF8}"/>
              </a:ext>
            </a:extLst>
          </p:cNvPr>
          <p:cNvSpPr/>
          <p:nvPr/>
        </p:nvSpPr>
        <p:spPr bwMode="auto">
          <a:xfrm>
            <a:off x="3696058" y="1254101"/>
            <a:ext cx="648072" cy="716734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BFDAF288-758A-45BD-A0C8-6198B0616ED0}"/>
              </a:ext>
            </a:extLst>
          </p:cNvPr>
          <p:cNvSpPr/>
          <p:nvPr/>
        </p:nvSpPr>
        <p:spPr bwMode="auto">
          <a:xfrm>
            <a:off x="3768066" y="4000224"/>
            <a:ext cx="648072" cy="716734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A875AF-6486-4A83-BA00-7D859D620928}"/>
              </a:ext>
            </a:extLst>
          </p:cNvPr>
          <p:cNvSpPr txBox="1"/>
          <p:nvPr/>
        </p:nvSpPr>
        <p:spPr>
          <a:xfrm>
            <a:off x="755576" y="56853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电路中的任何电压和电流均以同一个时间常数、按照指数规律衰减（或增强）</a:t>
            </a:r>
          </a:p>
        </p:txBody>
      </p:sp>
    </p:spTree>
    <p:extLst>
      <p:ext uri="{BB962C8B-B14F-4D97-AF65-F5344CB8AC3E}">
        <p14:creationId xmlns:p14="http://schemas.microsoft.com/office/powerpoint/2010/main" val="175848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 animBg="1"/>
      <p:bldP spid="13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6FCABD1-E80F-4C9D-8338-C62A2A249F83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2021/4/16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717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717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58F223D-8EF7-422C-9802-6F4EE77450A6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549275"/>
            <a:ext cx="8458200" cy="609600"/>
          </a:xfrm>
        </p:spPr>
        <p:txBody>
          <a:bodyPr/>
          <a:lstStyle/>
          <a:p>
            <a:pPr algn="l" eaLnBrk="1" hangingPunct="1"/>
            <a:r>
              <a:rPr lang="en-US" altLang="zh-CN" sz="2400">
                <a:solidFill>
                  <a:srgbClr val="CC3300"/>
                </a:solidFill>
                <a:ea typeface="隶书" panose="02010509060101010101" pitchFamily="49" charset="-122"/>
              </a:rPr>
              <a:t>2. RL </a:t>
            </a:r>
            <a:r>
              <a:rPr lang="zh-CN" altLang="en-US" sz="2400">
                <a:solidFill>
                  <a:srgbClr val="CC3300"/>
                </a:solidFill>
                <a:ea typeface="隶书" panose="02010509060101010101" pitchFamily="49" charset="-122"/>
              </a:rPr>
              <a:t>电路</a:t>
            </a:r>
          </a:p>
        </p:txBody>
      </p:sp>
      <p:graphicFrame>
        <p:nvGraphicFramePr>
          <p:cNvPr id="249867" name="Object 11"/>
          <p:cNvGraphicFramePr>
            <a:graphicFrameLocks noChangeAspect="1"/>
          </p:cNvGraphicFramePr>
          <p:nvPr/>
        </p:nvGraphicFramePr>
        <p:xfrm>
          <a:off x="4495800" y="2271713"/>
          <a:ext cx="1955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87" name="Equation" r:id="rId3" imgW="977476" imgH="393529" progId="Equation.3">
                  <p:embed/>
                </p:oleObj>
              </mc:Choice>
              <mc:Fallback>
                <p:oleObj name="Equation" r:id="rId3" imgW="977476" imgH="393529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271713"/>
                        <a:ext cx="19558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898" name="Object 42"/>
          <p:cNvGraphicFramePr>
            <a:graphicFrameLocks noChangeAspect="1"/>
          </p:cNvGraphicFramePr>
          <p:nvPr/>
        </p:nvGraphicFramePr>
        <p:xfrm>
          <a:off x="250825" y="1341438"/>
          <a:ext cx="3130550" cy="183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88" name="Visio" r:id="rId5" imgW="1594056" imgH="948118" progId="Visio.Drawing.11">
                  <p:embed/>
                </p:oleObj>
              </mc:Choice>
              <mc:Fallback>
                <p:oleObj name="Visio" r:id="rId5" imgW="1594056" imgH="948118" progId="Visio.Drawing.11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341438"/>
                        <a:ext cx="3130550" cy="183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900" name="Object 44"/>
          <p:cNvGraphicFramePr>
            <a:graphicFrameLocks noChangeAspect="1"/>
          </p:cNvGraphicFramePr>
          <p:nvPr/>
        </p:nvGraphicFramePr>
        <p:xfrm>
          <a:off x="4572000" y="3200400"/>
          <a:ext cx="25908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89" name="Equation" r:id="rId7" imgW="1295400" imgH="342900" progId="Equation.3">
                  <p:embed/>
                </p:oleObj>
              </mc:Choice>
              <mc:Fallback>
                <p:oleObj name="Equation" r:id="rId7" imgW="1295400" imgH="34290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200400"/>
                        <a:ext cx="25908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901" name="Object 45"/>
          <p:cNvGraphicFramePr>
            <a:graphicFrameLocks noChangeAspect="1"/>
          </p:cNvGraphicFramePr>
          <p:nvPr/>
        </p:nvGraphicFramePr>
        <p:xfrm>
          <a:off x="4495800" y="1052513"/>
          <a:ext cx="3098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90" name="Equation" r:id="rId9" imgW="1548728" imgH="393529" progId="Equation.3">
                  <p:embed/>
                </p:oleObj>
              </mc:Choice>
              <mc:Fallback>
                <p:oleObj name="Equation" r:id="rId9" imgW="1548728" imgH="393529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1052513"/>
                        <a:ext cx="30988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9905" name="Group 49"/>
          <p:cNvGrpSpPr>
            <a:grpSpLocks/>
          </p:cNvGrpSpPr>
          <p:nvPr/>
        </p:nvGrpSpPr>
        <p:grpSpPr bwMode="auto">
          <a:xfrm>
            <a:off x="4149725" y="1306513"/>
            <a:ext cx="2733675" cy="965200"/>
            <a:chOff x="2614" y="832"/>
            <a:chExt cx="1722" cy="608"/>
          </a:xfrm>
        </p:grpSpPr>
        <p:sp>
          <p:nvSpPr>
            <p:cNvPr id="7188" name="AutoShape 14"/>
            <p:cNvSpPr>
              <a:spLocks/>
            </p:cNvSpPr>
            <p:nvPr/>
          </p:nvSpPr>
          <p:spPr bwMode="auto">
            <a:xfrm>
              <a:off x="2614" y="832"/>
              <a:ext cx="144" cy="528"/>
            </a:xfrm>
            <a:prstGeom prst="leftBrace">
              <a:avLst>
                <a:gd name="adj1" fmla="val 30556"/>
                <a:gd name="adj2" fmla="val 50000"/>
              </a:avLst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ea typeface="隶书" panose="02010509060101010101" pitchFamily="49" charset="-122"/>
              </a:endParaRPr>
            </a:p>
          </p:txBody>
        </p:sp>
        <p:graphicFrame>
          <p:nvGraphicFramePr>
            <p:cNvPr id="7189" name="Object 46"/>
            <p:cNvGraphicFramePr>
              <a:graphicFrameLocks noChangeAspect="1"/>
            </p:cNvGraphicFramePr>
            <p:nvPr/>
          </p:nvGraphicFramePr>
          <p:xfrm>
            <a:off x="2832" y="1152"/>
            <a:ext cx="1504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191" name="Equation" r:id="rId11" imgW="1193800" imgH="228600" progId="Equation.3">
                    <p:embed/>
                  </p:oleObj>
                </mc:Choice>
                <mc:Fallback>
                  <p:oleObj name="Equation" r:id="rId11" imgW="1193800" imgH="228600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2" y="1152"/>
                          <a:ext cx="1504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9906" name="Group 50"/>
          <p:cNvGrpSpPr>
            <a:grpSpLocks/>
          </p:cNvGrpSpPr>
          <p:nvPr/>
        </p:nvGrpSpPr>
        <p:grpSpPr bwMode="auto">
          <a:xfrm>
            <a:off x="6502400" y="2414588"/>
            <a:ext cx="1524000" cy="457200"/>
            <a:chOff x="4096" y="1521"/>
            <a:chExt cx="960" cy="288"/>
          </a:xfrm>
        </p:grpSpPr>
        <p:graphicFrame>
          <p:nvGraphicFramePr>
            <p:cNvPr id="7186" name="Object 47"/>
            <p:cNvGraphicFramePr>
              <a:graphicFrameLocks noChangeAspect="1"/>
            </p:cNvGraphicFramePr>
            <p:nvPr/>
          </p:nvGraphicFramePr>
          <p:xfrm>
            <a:off x="4464" y="1560"/>
            <a:ext cx="592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192" name="Equation" r:id="rId13" imgW="438079" imgH="148466" progId="Equation.3">
                    <p:embed/>
                  </p:oleObj>
                </mc:Choice>
                <mc:Fallback>
                  <p:oleObj name="Equation" r:id="rId13" imgW="438079" imgH="148466" progId="Equation.3">
                    <p:embed/>
                    <p:pic>
                      <p:nvPicPr>
                        <p:cNvPr id="0" name="Object 4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" y="1560"/>
                          <a:ext cx="592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87" name="Rectangle 48"/>
            <p:cNvSpPr>
              <a:spLocks noChangeArrowheads="1"/>
            </p:cNvSpPr>
            <p:nvPr/>
          </p:nvSpPr>
          <p:spPr bwMode="auto">
            <a:xfrm>
              <a:off x="4096" y="1521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>
                  <a:solidFill>
                    <a:schemeClr val="hlink"/>
                  </a:solidFill>
                  <a:ea typeface="隶书" panose="02010509060101010101" pitchFamily="49" charset="-122"/>
                </a:rPr>
                <a:t>→</a:t>
              </a:r>
            </a:p>
          </p:txBody>
        </p:sp>
      </p:grpSp>
      <p:graphicFrame>
        <p:nvGraphicFramePr>
          <p:cNvPr id="249908" name="Object 52"/>
          <p:cNvGraphicFramePr>
            <a:graphicFrameLocks noChangeAspect="1"/>
          </p:cNvGraphicFramePr>
          <p:nvPr/>
        </p:nvGraphicFramePr>
        <p:xfrm>
          <a:off x="419100" y="2914650"/>
          <a:ext cx="1836738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93" name="VISIO" r:id="rId15" imgW="937260" imgH="877824" progId="Visio.Drawing.5">
                  <p:embed/>
                </p:oleObj>
              </mc:Choice>
              <mc:Fallback>
                <p:oleObj name="VISIO" r:id="rId15" imgW="937260" imgH="877824" progId="Visio.Drawing.5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" y="2914650"/>
                        <a:ext cx="1836738" cy="179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909" name="Object 53"/>
          <p:cNvGraphicFramePr>
            <a:graphicFrameLocks noChangeAspect="1"/>
          </p:cNvGraphicFramePr>
          <p:nvPr/>
        </p:nvGraphicFramePr>
        <p:xfrm>
          <a:off x="2255838" y="3551238"/>
          <a:ext cx="1219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94" name="Equation" r:id="rId17" imgW="609600" imgH="228600" progId="Equation.3">
                  <p:embed/>
                </p:oleObj>
              </mc:Choice>
              <mc:Fallback>
                <p:oleObj name="Equation" r:id="rId17" imgW="609600" imgH="228600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5838" y="3551238"/>
                        <a:ext cx="1219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2" name="Rectangle 54"/>
          <p:cNvSpPr>
            <a:spLocks noChangeArrowheads="1"/>
          </p:cNvSpPr>
          <p:nvPr/>
        </p:nvSpPr>
        <p:spPr bwMode="auto">
          <a:xfrm>
            <a:off x="381000" y="44450"/>
            <a:ext cx="8458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ea typeface="隶书" panose="02010509060101010101" pitchFamily="49" charset="-122"/>
              </a:rPr>
              <a:t>8.2 </a:t>
            </a:r>
            <a:r>
              <a:rPr lang="zh-CN" altLang="en-US" sz="2800">
                <a:ea typeface="隶书" panose="02010509060101010101" pitchFamily="49" charset="-122"/>
              </a:rPr>
              <a:t>零输入响应　</a:t>
            </a:r>
            <a:r>
              <a:rPr lang="en-US" altLang="zh-CN" sz="2800">
                <a:ea typeface="隶书" panose="02010509060101010101" pitchFamily="49" charset="-122"/>
              </a:rPr>
              <a:t>Zero-input response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2051050" y="4338638"/>
          <a:ext cx="3089275" cy="243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95" name="Visio" r:id="rId19" imgW="1544336" imgH="1216866" progId="Visio.Drawing.11">
                  <p:embed/>
                </p:oleObj>
              </mc:Choice>
              <mc:Fallback>
                <p:oleObj name="Visio" r:id="rId19" imgW="1544336" imgH="1216866" progId="Visio.Drawing.11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338638"/>
                        <a:ext cx="3089275" cy="243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4" name="Rectangle 7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5473700" y="4389438"/>
          <a:ext cx="3270250" cy="236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96" name="Visio" r:id="rId21" imgW="1634607" imgH="1183839" progId="Visio.Drawing.11">
                  <p:embed/>
                </p:oleObj>
              </mc:Choice>
              <mc:Fallback>
                <p:oleObj name="Visio" r:id="rId21" imgW="1634607" imgH="1183839" progId="Visio.Drawing.11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3700" y="4389438"/>
                        <a:ext cx="3270250" cy="236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452268"/>
              </p:ext>
            </p:extLst>
          </p:nvPr>
        </p:nvGraphicFramePr>
        <p:xfrm>
          <a:off x="4576768" y="3884613"/>
          <a:ext cx="3081717" cy="7039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197" name="Equation" r:id="rId23" imgW="1752480" imgH="419040" progId="Equation.DSMT4">
                  <p:embed/>
                </p:oleObj>
              </mc:Choice>
              <mc:Fallback>
                <p:oleObj name="Equation" r:id="rId23" imgW="1752480" imgH="419040" progId="Equation.DSMT4">
                  <p:embed/>
                  <p:pic>
                    <p:nvPicPr>
                      <p:cNvPr id="11366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6768" y="3884613"/>
                        <a:ext cx="3081717" cy="7039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9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9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9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9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9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9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49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49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61" name="Text Box 57"/>
          <p:cNvSpPr txBox="1">
            <a:spLocks noChangeArrowheads="1"/>
          </p:cNvSpPr>
          <p:nvPr/>
        </p:nvSpPr>
        <p:spPr bwMode="auto">
          <a:xfrm>
            <a:off x="250825" y="549275"/>
            <a:ext cx="8893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AutoNum type="circleNumDbPlain" startAt="2"/>
            </a:pP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响应与初始状态成线性关系，其衰减快慢与</a:t>
            </a:r>
            <a:r>
              <a:rPr lang="en-US" altLang="zh-CN" b="0" i="1" dirty="0">
                <a:solidFill>
                  <a:schemeClr val="tx1"/>
                </a:solidFill>
                <a:latin typeface="Times New Roman" panose="02020603050405020304" pitchFamily="18" charset="0"/>
              </a:rPr>
              <a:t>L/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</a:rPr>
              <a:t>R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有关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</a:rPr>
              <a:t>;</a:t>
            </a:r>
          </a:p>
        </p:txBody>
      </p:sp>
      <p:graphicFrame>
        <p:nvGraphicFramePr>
          <p:cNvPr id="72778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7083353"/>
              </p:ext>
            </p:extLst>
          </p:nvPr>
        </p:nvGraphicFramePr>
        <p:xfrm>
          <a:off x="1296988" y="1992313"/>
          <a:ext cx="6188075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25" name="Equation" r:id="rId3" imgW="2679480" imgH="419040" progId="Equation.DSMT4">
                  <p:embed/>
                </p:oleObj>
              </mc:Choice>
              <mc:Fallback>
                <p:oleObj name="Equation" r:id="rId3" imgW="2679480" imgH="419040" progId="Equation.DSMT4">
                  <p:embed/>
                  <p:pic>
                    <p:nvPicPr>
                      <p:cNvPr id="72778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988" y="1992313"/>
                        <a:ext cx="6188075" cy="96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88"/>
          <p:cNvGrpSpPr>
            <a:grpSpLocks/>
          </p:cNvGrpSpPr>
          <p:nvPr/>
        </p:nvGrpSpPr>
        <p:grpSpPr bwMode="auto">
          <a:xfrm>
            <a:off x="656976" y="1043758"/>
            <a:ext cx="6810374" cy="709613"/>
            <a:chOff x="718" y="558"/>
            <a:chExt cx="4290" cy="447"/>
          </a:xfrm>
        </p:grpSpPr>
        <p:sp>
          <p:nvSpPr>
            <p:cNvPr id="36884" name="Text Box 73"/>
            <p:cNvSpPr txBox="1">
              <a:spLocks noChangeArrowheads="1"/>
            </p:cNvSpPr>
            <p:nvPr/>
          </p:nvSpPr>
          <p:spPr bwMode="auto">
            <a:xfrm>
              <a:off x="718" y="617"/>
              <a:ext cx="429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zh-CN" altLang="en-US" dirty="0">
                  <a:solidFill>
                    <a:schemeClr val="tx1"/>
                  </a:solidFill>
                  <a:latin typeface="楷体_GB2312" pitchFamily="49" charset="-122"/>
                </a:rPr>
                <a:t>令             </a:t>
              </a:r>
              <a:r>
                <a:rPr kumimoji="1" lang="zh-CN" altLang="en-US" dirty="0">
                  <a:solidFill>
                    <a:schemeClr val="tx1"/>
                  </a:solidFill>
                  <a:latin typeface="仿宋_GB2312" pitchFamily="49" charset="-122"/>
                  <a:ea typeface="仿宋_GB2312" pitchFamily="49" charset="-122"/>
                </a:rPr>
                <a:t>        </a:t>
              </a:r>
              <a:r>
                <a:rPr kumimoji="1" lang="zh-CN" altLang="en-US" dirty="0">
                  <a:solidFill>
                    <a:schemeClr val="tx1"/>
                  </a:solidFill>
                  <a:latin typeface="楷体_GB2312" pitchFamily="49" charset="-122"/>
                </a:rPr>
                <a:t>称为一阶</a:t>
              </a:r>
              <a:r>
                <a:rPr kumimoji="1"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RL</a:t>
              </a:r>
              <a:r>
                <a:rPr kumimoji="1" lang="zh-CN" altLang="en-US" dirty="0">
                  <a:solidFill>
                    <a:schemeClr val="tx1"/>
                  </a:solidFill>
                  <a:latin typeface="楷体_GB2312" pitchFamily="49" charset="-122"/>
                </a:rPr>
                <a:t>电路时间常数</a:t>
              </a:r>
            </a:p>
          </p:txBody>
        </p:sp>
        <p:sp>
          <p:nvSpPr>
            <p:cNvPr id="36885" name="Rectangle 75"/>
            <p:cNvSpPr>
              <a:spLocks noChangeArrowheads="1"/>
            </p:cNvSpPr>
            <p:nvPr/>
          </p:nvSpPr>
          <p:spPr bwMode="auto">
            <a:xfrm>
              <a:off x="1097" y="558"/>
              <a:ext cx="1270" cy="447"/>
            </a:xfrm>
            <a:prstGeom prst="rect">
              <a:avLst/>
            </a:prstGeom>
            <a:gradFill rotWithShape="1">
              <a:gsLst>
                <a:gs pos="0">
                  <a:srgbClr val="FFCC00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40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</a:t>
              </a:r>
              <a:r>
                <a:rPr kumimoji="1" lang="en-US" altLang="zh-CN" sz="40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= </a:t>
              </a:r>
              <a:r>
                <a:rPr kumimoji="1" lang="en-US" altLang="zh-CN" sz="40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L/R</a:t>
              </a:r>
            </a:p>
          </p:txBody>
        </p:sp>
      </p:grpSp>
      <p:sp>
        <p:nvSpPr>
          <p:cNvPr id="72781" name="Rectangle 77"/>
          <p:cNvSpPr>
            <a:spLocks noChangeArrowheads="1"/>
          </p:cNvSpPr>
          <p:nvPr/>
        </p:nvSpPr>
        <p:spPr bwMode="auto">
          <a:xfrm>
            <a:off x="468313" y="3125819"/>
            <a:ext cx="8281987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时间常数</a:t>
            </a:r>
            <a:r>
              <a:rPr kumimoji="1" lang="zh-CN" altLang="en-US" b="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</a:t>
            </a:r>
            <a:r>
              <a:rPr kumimoji="1" lang="zh-CN" altLang="en-US" b="0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的大小反映了电路过渡过程时间的长短</a:t>
            </a:r>
          </a:p>
        </p:txBody>
      </p:sp>
      <p:sp>
        <p:nvSpPr>
          <p:cNvPr id="72782" name="Text Box 78"/>
          <p:cNvSpPr txBox="1">
            <a:spLocks noChangeArrowheads="1"/>
          </p:cNvSpPr>
          <p:nvPr/>
        </p:nvSpPr>
        <p:spPr bwMode="auto">
          <a:xfrm>
            <a:off x="611188" y="5022318"/>
            <a:ext cx="6048375" cy="1042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1" lang="en-US" altLang="zh-CN" b="0" i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大</a:t>
            </a:r>
            <a:r>
              <a:rPr kumimoji="1" lang="zh-CN" altLang="en-US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  </a:t>
            </a:r>
            <a:r>
              <a:rPr kumimoji="1" lang="en-US" altLang="zh-CN" b="0" i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W=Li</a:t>
            </a:r>
            <a:r>
              <a:rPr kumimoji="1" lang="en-US" altLang="zh-CN" b="0" baseline="-25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L</a:t>
            </a:r>
            <a:r>
              <a:rPr kumimoji="1" lang="en-US" altLang="zh-CN" b="0" baseline="30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2</a:t>
            </a:r>
            <a:r>
              <a: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/2</a:t>
            </a:r>
            <a:r>
              <a:rPr kumimoji="1"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    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起始能量大</a:t>
            </a:r>
          </a:p>
          <a:p>
            <a:pPr eaLnBrk="1" hangingPunct="1">
              <a:lnSpc>
                <a:spcPct val="110000"/>
              </a:lnSpc>
            </a:pPr>
            <a:r>
              <a:rPr kumimoji="1" lang="en-US" altLang="zh-CN" b="0" i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小</a:t>
            </a:r>
            <a:r>
              <a:rPr kumimoji="1" lang="zh-CN" altLang="en-US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  </a:t>
            </a:r>
            <a:r>
              <a:rPr kumimoji="1" lang="en-US" altLang="zh-CN" b="0" i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P=Ri</a:t>
            </a:r>
            <a:r>
              <a:rPr kumimoji="1" lang="en-US" altLang="zh-CN" b="0" baseline="3000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2</a:t>
            </a:r>
            <a:r>
              <a:rPr kumimoji="1" lang="en-US" altLang="zh-CN" baseline="3000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     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放电过程消耗能量小</a:t>
            </a:r>
            <a:endParaRPr kumimoji="1" lang="zh-CN" altLang="en-US" i="1">
              <a:solidFill>
                <a:schemeClr val="tx1"/>
              </a:solidFill>
              <a:latin typeface="楷体_GB2312" pitchFamily="49" charset="-122"/>
            </a:endParaRPr>
          </a:p>
        </p:txBody>
      </p:sp>
      <p:grpSp>
        <p:nvGrpSpPr>
          <p:cNvPr id="5" name="Group 87"/>
          <p:cNvGrpSpPr>
            <a:grpSpLocks/>
          </p:cNvGrpSpPr>
          <p:nvPr/>
        </p:nvGrpSpPr>
        <p:grpSpPr bwMode="auto">
          <a:xfrm>
            <a:off x="6444208" y="5156362"/>
            <a:ext cx="2493962" cy="560388"/>
            <a:chOff x="3833" y="3226"/>
            <a:chExt cx="1571" cy="353"/>
          </a:xfrm>
        </p:grpSpPr>
        <p:sp>
          <p:nvSpPr>
            <p:cNvPr id="36882" name="AutoShape 80"/>
            <p:cNvSpPr>
              <a:spLocks/>
            </p:cNvSpPr>
            <p:nvPr/>
          </p:nvSpPr>
          <p:spPr bwMode="auto">
            <a:xfrm>
              <a:off x="3833" y="3226"/>
              <a:ext cx="82" cy="353"/>
            </a:xfrm>
            <a:prstGeom prst="rightBrace">
              <a:avLst>
                <a:gd name="adj1" fmla="val 49797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883" name="Text Box 81"/>
            <p:cNvSpPr txBox="1">
              <a:spLocks noChangeArrowheads="1"/>
            </p:cNvSpPr>
            <p:nvPr/>
          </p:nvSpPr>
          <p:spPr bwMode="auto">
            <a:xfrm>
              <a:off x="3923" y="3247"/>
              <a:ext cx="1481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zh-CN" altLang="en-US" dirty="0">
                  <a:solidFill>
                    <a:schemeClr val="tx1"/>
                  </a:solidFill>
                  <a:latin typeface="楷体_GB2312" pitchFamily="49" charset="-122"/>
                </a:rPr>
                <a:t>放电慢，</a:t>
              </a:r>
              <a:r>
                <a:rPr kumimoji="1" lang="zh-CN" altLang="en-US" b="0" i="1" dirty="0">
                  <a:solidFill>
                    <a:schemeClr val="tx1"/>
                  </a:solidFill>
                  <a:latin typeface="楷体_GB2312" pitchFamily="49" charset="-122"/>
                  <a:sym typeface="Symbol" panose="05050102010706020507" pitchFamily="18" charset="2"/>
                </a:rPr>
                <a:t></a:t>
              </a:r>
              <a:r>
                <a:rPr kumimoji="1" lang="zh-CN" altLang="en-US" i="1" dirty="0">
                  <a:solidFill>
                    <a:schemeClr val="tx1"/>
                  </a:solidFill>
                  <a:latin typeface="楷体_GB2312" pitchFamily="49" charset="-122"/>
                  <a:sym typeface="Symbol" panose="05050102010706020507" pitchFamily="18" charset="2"/>
                </a:rPr>
                <a:t> </a:t>
              </a:r>
              <a:r>
                <a:rPr kumimoji="1" lang="zh-CN" altLang="en-US" dirty="0">
                  <a:solidFill>
                    <a:schemeClr val="tx1"/>
                  </a:solidFill>
                  <a:latin typeface="楷体_GB2312" pitchFamily="49" charset="-122"/>
                  <a:sym typeface="Symbol" panose="05050102010706020507" pitchFamily="18" charset="2"/>
                </a:rPr>
                <a:t>大</a:t>
              </a:r>
            </a:p>
          </p:txBody>
        </p:sp>
      </p:grpSp>
      <p:sp>
        <p:nvSpPr>
          <p:cNvPr id="72786" name="Text Box 82"/>
          <p:cNvSpPr txBox="1">
            <a:spLocks noChangeArrowheads="1"/>
          </p:cNvSpPr>
          <p:nvPr/>
        </p:nvSpPr>
        <p:spPr bwMode="auto">
          <a:xfrm>
            <a:off x="468313" y="3702081"/>
            <a:ext cx="3744912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b="0" i="1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</a:t>
            </a:r>
            <a:r>
              <a:rPr kumimoji="1" lang="en-US" altLang="zh-CN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大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→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过渡过程时间长</a:t>
            </a:r>
          </a:p>
        </p:txBody>
      </p:sp>
      <p:sp>
        <p:nvSpPr>
          <p:cNvPr id="72787" name="Text Box 83"/>
          <p:cNvSpPr txBox="1">
            <a:spLocks noChangeArrowheads="1"/>
          </p:cNvSpPr>
          <p:nvPr/>
        </p:nvSpPr>
        <p:spPr bwMode="auto">
          <a:xfrm>
            <a:off x="4572000" y="3702081"/>
            <a:ext cx="4176713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b="0" i="1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</a:t>
            </a:r>
            <a:r>
              <a:rPr kumimoji="1" lang="en-US" altLang="zh-CN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小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→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过渡过程时间短</a:t>
            </a:r>
          </a:p>
        </p:txBody>
      </p:sp>
      <p:sp>
        <p:nvSpPr>
          <p:cNvPr id="72788" name="Text Box 84"/>
          <p:cNvSpPr txBox="1">
            <a:spLocks noChangeArrowheads="1"/>
          </p:cNvSpPr>
          <p:nvPr/>
        </p:nvSpPr>
        <p:spPr bwMode="auto">
          <a:xfrm>
            <a:off x="539750" y="4354513"/>
            <a:ext cx="1871663" cy="519112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  <a:ea typeface="宋体" panose="02010600030101010101" pitchFamily="2" charset="-122"/>
              </a:rPr>
              <a:t>物理含义</a:t>
            </a:r>
          </a:p>
        </p:txBody>
      </p:sp>
      <p:sp>
        <p:nvSpPr>
          <p:cNvPr id="72789" name="AutoShape 85"/>
          <p:cNvSpPr>
            <a:spLocks noChangeArrowheads="1"/>
          </p:cNvSpPr>
          <p:nvPr/>
        </p:nvSpPr>
        <p:spPr bwMode="auto">
          <a:xfrm>
            <a:off x="2627313" y="4570413"/>
            <a:ext cx="647700" cy="153987"/>
          </a:xfrm>
          <a:prstGeom prst="rightArrow">
            <a:avLst>
              <a:gd name="adj1" fmla="val 50000"/>
              <a:gd name="adj2" fmla="val 105155"/>
            </a:avLst>
          </a:prstGeom>
          <a:solidFill>
            <a:srgbClr val="00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2790" name="Rectangle 86"/>
          <p:cNvSpPr>
            <a:spLocks noChangeArrowheads="1"/>
          </p:cNvSpPr>
          <p:nvPr/>
        </p:nvSpPr>
        <p:spPr bwMode="auto">
          <a:xfrm>
            <a:off x="3419475" y="4425950"/>
            <a:ext cx="3346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电流初值</a:t>
            </a:r>
            <a:r>
              <a:rPr kumimoji="1" lang="en-US" altLang="zh-CN" b="0" i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b="0" baseline="-25000">
                <a:solidFill>
                  <a:schemeClr val="tx1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</a:rPr>
              <a:t>(0)</a:t>
            </a:r>
            <a:r>
              <a:rPr kumimoji="1" lang="zh-CN" altLang="zh-CN">
                <a:solidFill>
                  <a:schemeClr val="tx1"/>
                </a:solidFill>
                <a:latin typeface="楷体_GB2312" pitchFamily="49" charset="-122"/>
              </a:rPr>
              <a:t>一定：</a:t>
            </a:r>
            <a:endParaRPr kumimoji="1" lang="zh-CN" altLang="en-US">
              <a:solidFill>
                <a:schemeClr val="tx1"/>
              </a:solidFill>
              <a:latin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516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2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0"/>
                                        <p:tgtEl>
                                          <p:spTgt spid="7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727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2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7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27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7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7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2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2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7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27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27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61" grpId="0" autoUpdateAnimBg="0"/>
      <p:bldP spid="72781" grpId="0" build="p" autoUpdateAnimBg="0"/>
      <p:bldP spid="72782" grpId="0" build="p" autoUpdateAnimBg="0"/>
      <p:bldP spid="72786" grpId="0"/>
      <p:bldP spid="72787" grpId="0"/>
      <p:bldP spid="72788" grpId="0" animBg="1"/>
      <p:bldP spid="72789" grpId="0" animBg="1"/>
      <p:bldP spid="7279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2" name="Rectangle 6"/>
          <p:cNvSpPr>
            <a:spLocks noChangeArrowheads="1"/>
          </p:cNvSpPr>
          <p:nvPr/>
        </p:nvSpPr>
        <p:spPr bwMode="auto">
          <a:xfrm>
            <a:off x="684213" y="620713"/>
            <a:ext cx="2663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AutoNum type="circleNumDbPlain" startAt="3"/>
            </a:pP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能量关系</a:t>
            </a:r>
          </a:p>
        </p:txBody>
      </p:sp>
      <p:graphicFrame>
        <p:nvGraphicFramePr>
          <p:cNvPr id="7066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007435"/>
              </p:ext>
            </p:extLst>
          </p:nvPr>
        </p:nvGraphicFramePr>
        <p:xfrm>
          <a:off x="900113" y="3543300"/>
          <a:ext cx="2447925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04" name="Equation" r:id="rId3" imgW="863280" imgH="330120" progId="Equation.DSMT4">
                  <p:embed/>
                </p:oleObj>
              </mc:Choice>
              <mc:Fallback>
                <p:oleObj name="Equation" r:id="rId3" imgW="863280" imgH="330120" progId="Equation.DSMT4">
                  <p:embed/>
                  <p:pic>
                    <p:nvPicPr>
                      <p:cNvPr id="7066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543300"/>
                        <a:ext cx="2447925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4" name="Text Box 8"/>
          <p:cNvSpPr txBox="1">
            <a:spLocks noChangeArrowheads="1"/>
          </p:cNvSpPr>
          <p:nvPr/>
        </p:nvSpPr>
        <p:spPr bwMode="auto">
          <a:xfrm>
            <a:off x="3635375" y="549275"/>
            <a:ext cx="5113338" cy="105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电感不断释放能量被电阻吸收</a:t>
            </a:r>
            <a:r>
              <a:rPr kumimoji="1" lang="en-US" altLang="zh-CN">
                <a:solidFill>
                  <a:schemeClr val="tx1"/>
                </a:solidFill>
                <a:latin typeface="楷体_GB2312" pitchFamily="49" charset="-122"/>
              </a:rPr>
              <a:t>,    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直到全部消耗完毕。</a:t>
            </a:r>
          </a:p>
        </p:txBody>
      </p:sp>
      <p:sp>
        <p:nvSpPr>
          <p:cNvPr id="70665" name="Text Box 9"/>
          <p:cNvSpPr txBox="1">
            <a:spLocks noChangeArrowheads="1"/>
          </p:cNvSpPr>
          <p:nvPr/>
        </p:nvSpPr>
        <p:spPr bwMode="auto">
          <a:xfrm>
            <a:off x="3995738" y="1625016"/>
            <a:ext cx="3240087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sz="3200">
                <a:solidFill>
                  <a:schemeClr val="tx1"/>
                </a:solidFill>
                <a:latin typeface="Times New Roman" panose="02020603050405020304" pitchFamily="18" charset="0"/>
              </a:rPr>
              <a:t>设</a:t>
            </a:r>
            <a:r>
              <a:rPr kumimoji="1" lang="zh-CN" altLang="en-US" sz="3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en-US" altLang="zh-CN" sz="32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 i="1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3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3200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3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</a:t>
            </a:r>
            <a:r>
              <a:rPr kumimoji="1" lang="en-US" altLang="zh-CN" sz="32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3200" b="0" i="1" baseline="-250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666" name="Text Box 10"/>
          <p:cNvSpPr txBox="1">
            <a:spLocks noChangeArrowheads="1"/>
          </p:cNvSpPr>
          <p:nvPr/>
        </p:nvSpPr>
        <p:spPr bwMode="auto">
          <a:xfrm>
            <a:off x="3563938" y="2333656"/>
            <a:ext cx="3024187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电感放出能量：             </a:t>
            </a:r>
          </a:p>
        </p:txBody>
      </p:sp>
      <p:graphicFrame>
        <p:nvGraphicFramePr>
          <p:cNvPr id="70667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292026"/>
              </p:ext>
            </p:extLst>
          </p:nvPr>
        </p:nvGraphicFramePr>
        <p:xfrm>
          <a:off x="6859588" y="2181225"/>
          <a:ext cx="1112837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05" name="Equation" r:id="rId5" imgW="380880" imgH="393480" progId="Equation.DSMT4">
                  <p:embed/>
                </p:oleObj>
              </mc:Choice>
              <mc:Fallback>
                <p:oleObj name="Equation" r:id="rId5" imgW="380880" imgH="393480" progId="Equation.DSMT4">
                  <p:embed/>
                  <p:pic>
                    <p:nvPicPr>
                      <p:cNvPr id="70667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9588" y="2181225"/>
                        <a:ext cx="1112837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68" name="Text Box 12"/>
          <p:cNvSpPr txBox="1">
            <a:spLocks noChangeArrowheads="1"/>
          </p:cNvSpPr>
          <p:nvPr/>
        </p:nvSpPr>
        <p:spPr bwMode="auto">
          <a:xfrm>
            <a:off x="755650" y="3052794"/>
            <a:ext cx="4608513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电阻吸收（消耗）能量：</a:t>
            </a:r>
          </a:p>
        </p:txBody>
      </p:sp>
      <p:graphicFrame>
        <p:nvGraphicFramePr>
          <p:cNvPr id="70669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8289085"/>
              </p:ext>
            </p:extLst>
          </p:nvPr>
        </p:nvGraphicFramePr>
        <p:xfrm>
          <a:off x="3689350" y="3487738"/>
          <a:ext cx="2917825" cy="93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06" name="Equation" r:id="rId7" imgW="1180800" imgH="380880" progId="Equation.DSMT4">
                  <p:embed/>
                </p:oleObj>
              </mc:Choice>
              <mc:Fallback>
                <p:oleObj name="Equation" r:id="rId7" imgW="1180800" imgH="380880" progId="Equation.DSMT4">
                  <p:embed/>
                  <p:pic>
                    <p:nvPicPr>
                      <p:cNvPr id="7066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9350" y="3487738"/>
                        <a:ext cx="2917825" cy="938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7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761761"/>
              </p:ext>
            </p:extLst>
          </p:nvPr>
        </p:nvGraphicFramePr>
        <p:xfrm>
          <a:off x="7243763" y="4645025"/>
          <a:ext cx="1350962" cy="99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07" name="Equation" r:id="rId9" imgW="533160" imgH="393480" progId="Equation.DSMT4">
                  <p:embed/>
                </p:oleObj>
              </mc:Choice>
              <mc:Fallback>
                <p:oleObj name="Equation" r:id="rId9" imgW="533160" imgH="393480" progId="Equation.DSMT4">
                  <p:embed/>
                  <p:pic>
                    <p:nvPicPr>
                      <p:cNvPr id="7067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3763" y="4645025"/>
                        <a:ext cx="1350962" cy="99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88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4740190"/>
              </p:ext>
            </p:extLst>
          </p:nvPr>
        </p:nvGraphicFramePr>
        <p:xfrm>
          <a:off x="635000" y="4652963"/>
          <a:ext cx="2708275" cy="95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08" name="Equation" r:id="rId11" imgW="1079280" imgH="380880" progId="Equation.DSMT4">
                  <p:embed/>
                </p:oleObj>
              </mc:Choice>
              <mc:Fallback>
                <p:oleObj name="Equation" r:id="rId11" imgW="1079280" imgH="380880" progId="Equation.DSMT4">
                  <p:embed/>
                  <p:pic>
                    <p:nvPicPr>
                      <p:cNvPr id="70688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5000" y="4652963"/>
                        <a:ext cx="2708275" cy="954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89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228668"/>
              </p:ext>
            </p:extLst>
          </p:nvPr>
        </p:nvGraphicFramePr>
        <p:xfrm>
          <a:off x="3644900" y="4683125"/>
          <a:ext cx="3289300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09" name="Equation" r:id="rId13" imgW="1371600" imgH="419040" progId="Equation.DSMT4">
                  <p:embed/>
                </p:oleObj>
              </mc:Choice>
              <mc:Fallback>
                <p:oleObj name="Equation" r:id="rId13" imgW="1371600" imgH="419040" progId="Equation.DSMT4">
                  <p:embed/>
                  <p:pic>
                    <p:nvPicPr>
                      <p:cNvPr id="70689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900" y="4683125"/>
                        <a:ext cx="3289300" cy="100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0690" name="AutoShape 34"/>
          <p:cNvSpPr>
            <a:spLocks noChangeArrowheads="1"/>
          </p:cNvSpPr>
          <p:nvPr/>
        </p:nvSpPr>
        <p:spPr bwMode="auto">
          <a:xfrm>
            <a:off x="2771775" y="836613"/>
            <a:ext cx="720725" cy="144462"/>
          </a:xfrm>
          <a:prstGeom prst="rightArrow">
            <a:avLst>
              <a:gd name="adj1" fmla="val 50000"/>
              <a:gd name="adj2" fmla="val 124726"/>
            </a:avLst>
          </a:prstGeom>
          <a:solidFill>
            <a:srgbClr val="00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91" name="AutoShape 35"/>
          <p:cNvSpPr>
            <a:spLocks noChangeArrowheads="1"/>
          </p:cNvSpPr>
          <p:nvPr/>
        </p:nvSpPr>
        <p:spPr bwMode="auto">
          <a:xfrm>
            <a:off x="6084888" y="2552700"/>
            <a:ext cx="647700" cy="155575"/>
          </a:xfrm>
          <a:prstGeom prst="rightArrow">
            <a:avLst>
              <a:gd name="adj1" fmla="val 50000"/>
              <a:gd name="adj2" fmla="val 104082"/>
            </a:avLst>
          </a:prstGeom>
          <a:solidFill>
            <a:srgbClr val="00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0692" name="AutoShape 36"/>
          <p:cNvSpPr>
            <a:spLocks noChangeArrowheads="1"/>
          </p:cNvSpPr>
          <p:nvPr/>
        </p:nvSpPr>
        <p:spPr bwMode="auto">
          <a:xfrm>
            <a:off x="4643438" y="3271838"/>
            <a:ext cx="720725" cy="157162"/>
          </a:xfrm>
          <a:prstGeom prst="rightArrow">
            <a:avLst>
              <a:gd name="adj1" fmla="val 50000"/>
              <a:gd name="adj2" fmla="val 114647"/>
            </a:avLst>
          </a:prstGeom>
          <a:solidFill>
            <a:srgbClr val="00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4" name="Group 94"/>
          <p:cNvGrpSpPr>
            <a:grpSpLocks/>
          </p:cNvGrpSpPr>
          <p:nvPr/>
        </p:nvGrpSpPr>
        <p:grpSpPr bwMode="auto">
          <a:xfrm>
            <a:off x="827087" y="1122363"/>
            <a:ext cx="2495549" cy="1879600"/>
            <a:chOff x="3969" y="2158"/>
            <a:chExt cx="1572" cy="1184"/>
          </a:xfrm>
        </p:grpSpPr>
        <p:grpSp>
          <p:nvGrpSpPr>
            <p:cNvPr id="37910" name="Group 95"/>
            <p:cNvGrpSpPr>
              <a:grpSpLocks/>
            </p:cNvGrpSpPr>
            <p:nvPr/>
          </p:nvGrpSpPr>
          <p:grpSpPr bwMode="auto">
            <a:xfrm>
              <a:off x="4740" y="2158"/>
              <a:ext cx="272" cy="410"/>
              <a:chOff x="1872" y="490"/>
              <a:chExt cx="240" cy="278"/>
            </a:xfrm>
          </p:grpSpPr>
          <p:sp>
            <p:nvSpPr>
              <p:cNvPr id="37928" name="Line 96"/>
              <p:cNvSpPr>
                <a:spLocks noChangeShapeType="1"/>
              </p:cNvSpPr>
              <p:nvPr/>
            </p:nvSpPr>
            <p:spPr bwMode="auto">
              <a:xfrm>
                <a:off x="1872" y="768"/>
                <a:ext cx="240" cy="0"/>
              </a:xfrm>
              <a:prstGeom prst="line">
                <a:avLst/>
              </a:prstGeom>
              <a:noFill/>
              <a:ln w="28575">
                <a:solidFill>
                  <a:srgbClr val="00FF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7929" name="Text Box 97"/>
              <p:cNvSpPr txBox="1">
                <a:spLocks noChangeArrowheads="1"/>
              </p:cNvSpPr>
              <p:nvPr/>
            </p:nvSpPr>
            <p:spPr bwMode="auto">
              <a:xfrm>
                <a:off x="1882" y="490"/>
                <a:ext cx="166" cy="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3200" b="0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kumimoji="1" lang="en-US" altLang="zh-CN" sz="3200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7911" name="Text Box 98"/>
            <p:cNvSpPr txBox="1">
              <a:spLocks noChangeArrowheads="1"/>
            </p:cNvSpPr>
            <p:nvPr/>
          </p:nvSpPr>
          <p:spPr bwMode="auto">
            <a:xfrm>
              <a:off x="4921" y="2806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37912" name="Group 99"/>
            <p:cNvGrpSpPr>
              <a:grpSpLocks/>
            </p:cNvGrpSpPr>
            <p:nvPr/>
          </p:nvGrpSpPr>
          <p:grpSpPr bwMode="auto">
            <a:xfrm>
              <a:off x="5200" y="2578"/>
              <a:ext cx="341" cy="764"/>
              <a:chOff x="1965" y="748"/>
              <a:chExt cx="331" cy="616"/>
            </a:xfrm>
          </p:grpSpPr>
          <p:grpSp>
            <p:nvGrpSpPr>
              <p:cNvPr id="37924" name="Group 100"/>
              <p:cNvGrpSpPr>
                <a:grpSpLocks/>
              </p:cNvGrpSpPr>
              <p:nvPr/>
            </p:nvGrpSpPr>
            <p:grpSpPr bwMode="auto">
              <a:xfrm>
                <a:off x="2069" y="748"/>
                <a:ext cx="218" cy="616"/>
                <a:chOff x="1637" y="1276"/>
                <a:chExt cx="218" cy="616"/>
              </a:xfrm>
            </p:grpSpPr>
            <p:sp>
              <p:nvSpPr>
                <p:cNvPr id="37926" name="Text Box 101"/>
                <p:cNvSpPr txBox="1">
                  <a:spLocks noChangeArrowheads="1"/>
                </p:cNvSpPr>
                <p:nvPr/>
              </p:nvSpPr>
              <p:spPr bwMode="auto">
                <a:xfrm>
                  <a:off x="1637" y="1276"/>
                  <a:ext cx="218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</a:p>
              </p:txBody>
            </p:sp>
            <p:sp>
              <p:nvSpPr>
                <p:cNvPr id="37927" name="Text Box 102"/>
                <p:cNvSpPr txBox="1">
                  <a:spLocks noChangeArrowheads="1"/>
                </p:cNvSpPr>
                <p:nvPr/>
              </p:nvSpPr>
              <p:spPr bwMode="auto">
                <a:xfrm>
                  <a:off x="1638" y="1658"/>
                  <a:ext cx="207" cy="2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</a:p>
              </p:txBody>
            </p:sp>
          </p:grpSp>
          <p:sp>
            <p:nvSpPr>
              <p:cNvPr id="37925" name="Text Box 103"/>
              <p:cNvSpPr txBox="1">
                <a:spLocks noChangeArrowheads="1"/>
              </p:cNvSpPr>
              <p:nvPr/>
            </p:nvSpPr>
            <p:spPr bwMode="auto">
              <a:xfrm>
                <a:off x="1965" y="899"/>
                <a:ext cx="331" cy="2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3200" b="0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sz="3200" b="0" i="1" baseline="-25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kumimoji="1" lang="en-US" altLang="zh-CN" sz="3200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7913" name="Line 104"/>
            <p:cNvSpPr>
              <a:spLocks noChangeShapeType="1"/>
            </p:cNvSpPr>
            <p:nvPr/>
          </p:nvSpPr>
          <p:spPr bwMode="auto">
            <a:xfrm flipV="1">
              <a:off x="5148" y="3067"/>
              <a:ext cx="0" cy="23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914" name="Text Box 105"/>
            <p:cNvSpPr txBox="1">
              <a:spLocks noChangeArrowheads="1"/>
            </p:cNvSpPr>
            <p:nvPr/>
          </p:nvSpPr>
          <p:spPr bwMode="auto">
            <a:xfrm>
              <a:off x="4246" y="2625"/>
              <a:ext cx="23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2400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915" name="Line 106"/>
            <p:cNvSpPr>
              <a:spLocks noChangeShapeType="1"/>
            </p:cNvSpPr>
            <p:nvPr/>
          </p:nvSpPr>
          <p:spPr bwMode="auto">
            <a:xfrm>
              <a:off x="3969" y="3305"/>
              <a:ext cx="117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6" name="Line 107"/>
            <p:cNvSpPr>
              <a:spLocks noChangeShapeType="1"/>
            </p:cNvSpPr>
            <p:nvPr/>
          </p:nvSpPr>
          <p:spPr bwMode="auto">
            <a:xfrm>
              <a:off x="3969" y="2523"/>
              <a:ext cx="0" cy="78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7" name="Line 108"/>
            <p:cNvSpPr>
              <a:spLocks noChangeShapeType="1"/>
            </p:cNvSpPr>
            <p:nvPr/>
          </p:nvSpPr>
          <p:spPr bwMode="auto">
            <a:xfrm>
              <a:off x="3969" y="2523"/>
              <a:ext cx="117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918" name="Line 109"/>
            <p:cNvSpPr>
              <a:spLocks noChangeShapeType="1"/>
            </p:cNvSpPr>
            <p:nvPr/>
          </p:nvSpPr>
          <p:spPr bwMode="auto">
            <a:xfrm>
              <a:off x="5148" y="2522"/>
              <a:ext cx="0" cy="18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919" name="Group 110"/>
            <p:cNvGrpSpPr>
              <a:grpSpLocks/>
            </p:cNvGrpSpPr>
            <p:nvPr/>
          </p:nvGrpSpPr>
          <p:grpSpPr bwMode="auto">
            <a:xfrm>
              <a:off x="5148" y="2704"/>
              <a:ext cx="91" cy="363"/>
              <a:chOff x="2744" y="2931"/>
              <a:chExt cx="57" cy="283"/>
            </a:xfrm>
          </p:grpSpPr>
          <p:sp>
            <p:nvSpPr>
              <p:cNvPr id="37921" name="Arc 111"/>
              <p:cNvSpPr>
                <a:spLocks/>
              </p:cNvSpPr>
              <p:nvPr/>
            </p:nvSpPr>
            <p:spPr bwMode="auto">
              <a:xfrm rot="10800000" flipH="1" flipV="1">
                <a:off x="2744" y="2931"/>
                <a:ext cx="57" cy="91"/>
              </a:xfrm>
              <a:custGeom>
                <a:avLst/>
                <a:gdLst>
                  <a:gd name="T0" fmla="*/ 3 w 22723"/>
                  <a:gd name="T1" fmla="*/ 0 h 43200"/>
                  <a:gd name="T2" fmla="*/ 0 w 22723"/>
                  <a:gd name="T3" fmla="*/ 91 h 43200"/>
                  <a:gd name="T4" fmla="*/ 3 w 22723"/>
                  <a:gd name="T5" fmla="*/ 45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7922" name="Arc 112"/>
              <p:cNvSpPr>
                <a:spLocks/>
              </p:cNvSpPr>
              <p:nvPr/>
            </p:nvSpPr>
            <p:spPr bwMode="auto">
              <a:xfrm rot="10800000" flipH="1" flipV="1">
                <a:off x="2744" y="3027"/>
                <a:ext cx="57" cy="91"/>
              </a:xfrm>
              <a:custGeom>
                <a:avLst/>
                <a:gdLst>
                  <a:gd name="T0" fmla="*/ 3 w 22723"/>
                  <a:gd name="T1" fmla="*/ 0 h 43200"/>
                  <a:gd name="T2" fmla="*/ 0 w 22723"/>
                  <a:gd name="T3" fmla="*/ 91 h 43200"/>
                  <a:gd name="T4" fmla="*/ 3 w 22723"/>
                  <a:gd name="T5" fmla="*/ 45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7923" name="Arc 113"/>
              <p:cNvSpPr>
                <a:spLocks/>
              </p:cNvSpPr>
              <p:nvPr/>
            </p:nvSpPr>
            <p:spPr bwMode="auto">
              <a:xfrm rot="10800000" flipH="1" flipV="1">
                <a:off x="2744" y="3123"/>
                <a:ext cx="57" cy="91"/>
              </a:xfrm>
              <a:custGeom>
                <a:avLst/>
                <a:gdLst>
                  <a:gd name="T0" fmla="*/ 3 w 22723"/>
                  <a:gd name="T1" fmla="*/ 0 h 43200"/>
                  <a:gd name="T2" fmla="*/ 0 w 22723"/>
                  <a:gd name="T3" fmla="*/ 91 h 43200"/>
                  <a:gd name="T4" fmla="*/ 3 w 22723"/>
                  <a:gd name="T5" fmla="*/ 45 h 43200"/>
                  <a:gd name="T6" fmla="*/ 0 60000 65536"/>
                  <a:gd name="T7" fmla="*/ 0 60000 65536"/>
                  <a:gd name="T8" fmla="*/ 0 60000 65536"/>
                  <a:gd name="T9" fmla="*/ 0 w 22723"/>
                  <a:gd name="T10" fmla="*/ 0 h 43200"/>
                  <a:gd name="T11" fmla="*/ 22723 w 22723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723" h="43200" fill="none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</a:path>
                  <a:path w="22723" h="43200" stroke="0" extrusionOk="0">
                    <a:moveTo>
                      <a:pt x="1122" y="0"/>
                    </a:moveTo>
                    <a:cubicBezTo>
                      <a:pt x="13052" y="0"/>
                      <a:pt x="22723" y="9670"/>
                      <a:pt x="22723" y="21600"/>
                    </a:cubicBezTo>
                    <a:cubicBezTo>
                      <a:pt x="22723" y="33529"/>
                      <a:pt x="13052" y="43200"/>
                      <a:pt x="1123" y="43200"/>
                    </a:cubicBezTo>
                    <a:cubicBezTo>
                      <a:pt x="748" y="43200"/>
                      <a:pt x="374" y="43190"/>
                      <a:pt x="0" y="43170"/>
                    </a:cubicBezTo>
                    <a:lnTo>
                      <a:pt x="1123" y="21600"/>
                    </a:lnTo>
                    <a:close/>
                  </a:path>
                </a:pathLst>
              </a:cu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37920" name="Rectangle 114"/>
            <p:cNvSpPr>
              <a:spLocks noChangeArrowheads="1"/>
            </p:cNvSpPr>
            <p:nvPr/>
          </p:nvSpPr>
          <p:spPr bwMode="auto">
            <a:xfrm>
              <a:off x="4241" y="2478"/>
              <a:ext cx="317" cy="1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353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70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"/>
                                        <p:tgtEl>
                                          <p:spTgt spid="7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706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0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70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2000"/>
                                        <p:tgtEl>
                                          <p:spTgt spid="70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70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9" dur="500"/>
                                        <p:tgtEl>
                                          <p:spTgt spid="70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2000"/>
                                        <p:tgtEl>
                                          <p:spTgt spid="70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0"/>
                                        <p:tgtEl>
                                          <p:spTgt spid="70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0"/>
                                        <p:tgtEl>
                                          <p:spTgt spid="70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000"/>
                                        <p:tgtEl>
                                          <p:spTgt spid="70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000"/>
                                        <p:tgtEl>
                                          <p:spTgt spid="70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2" grpId="0" autoUpdateAnimBg="0"/>
      <p:bldP spid="70664" grpId="0"/>
      <p:bldP spid="70665" grpId="0" build="p" autoUpdateAnimBg="0"/>
      <p:bldP spid="70666" grpId="0"/>
      <p:bldP spid="70668" grpId="0" build="p" autoUpdateAnimBg="0"/>
      <p:bldP spid="70690" grpId="0" animBg="1"/>
      <p:bldP spid="70691" grpId="0" animBg="1"/>
      <p:bldP spid="7069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549275"/>
            <a:ext cx="2735263" cy="609600"/>
          </a:xfrm>
        </p:spPr>
        <p:txBody>
          <a:bodyPr/>
          <a:lstStyle/>
          <a:p>
            <a:pPr algn="l" eaLnBrk="1" hangingPunct="1"/>
            <a:r>
              <a:rPr lang="en-US" altLang="zh-CN" sz="2400">
                <a:solidFill>
                  <a:srgbClr val="CC3300"/>
                </a:solidFill>
                <a:ea typeface="隶书" panose="02010509060101010101" pitchFamily="49" charset="-122"/>
              </a:rPr>
              <a:t>2. RL </a:t>
            </a:r>
            <a:r>
              <a:rPr lang="zh-CN" altLang="en-US" sz="2400">
                <a:solidFill>
                  <a:srgbClr val="CC3300"/>
                </a:solidFill>
                <a:ea typeface="隶书" panose="02010509060101010101" pitchFamily="49" charset="-122"/>
              </a:rPr>
              <a:t>电路</a:t>
            </a:r>
          </a:p>
        </p:txBody>
      </p:sp>
      <p:sp>
        <p:nvSpPr>
          <p:cNvPr id="8195" name="Rectangle 54"/>
          <p:cNvSpPr>
            <a:spLocks noChangeArrowheads="1"/>
          </p:cNvSpPr>
          <p:nvPr/>
        </p:nvSpPr>
        <p:spPr bwMode="auto">
          <a:xfrm>
            <a:off x="381000" y="44450"/>
            <a:ext cx="84582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ea typeface="隶书" panose="02010509060101010101" pitchFamily="49" charset="-122"/>
              </a:rPr>
              <a:t>8.2 </a:t>
            </a:r>
            <a:r>
              <a:rPr lang="zh-CN" altLang="en-US" sz="2800">
                <a:ea typeface="隶书" panose="02010509060101010101" pitchFamily="49" charset="-122"/>
              </a:rPr>
              <a:t>零输入响应　</a:t>
            </a:r>
            <a:r>
              <a:rPr lang="en-US" altLang="zh-CN" sz="2800">
                <a:ea typeface="隶书" panose="02010509060101010101" pitchFamily="49" charset="-122"/>
              </a:rPr>
              <a:t>Zero-input response</a:t>
            </a:r>
          </a:p>
        </p:txBody>
      </p:sp>
      <p:sp>
        <p:nvSpPr>
          <p:cNvPr id="8196" name="Rectangle 7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sp>
        <p:nvSpPr>
          <p:cNvPr id="8197" name="Rectangle 8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323850" y="1042988"/>
          <a:ext cx="4897438" cy="1966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62" name="Visio" r:id="rId3" imgW="2448579" imgH="983173" progId="Visio.Drawing.11">
                  <p:embed/>
                </p:oleObj>
              </mc:Choice>
              <mc:Fallback>
                <p:oleObj name="Visio" r:id="rId3" imgW="2448579" imgH="983173" progId="Visio.Drawing.11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042988"/>
                        <a:ext cx="4897438" cy="1966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9" name="Rectangle 9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/>
        </p:nvGraphicFramePr>
        <p:xfrm>
          <a:off x="5803900" y="1052513"/>
          <a:ext cx="3330575" cy="194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63" name="Visio" r:id="rId5" imgW="1665637" imgH="973836" progId="Visio.Drawing.11">
                  <p:embed/>
                </p:oleObj>
              </mc:Choice>
              <mc:Fallback>
                <p:oleObj name="Visio" r:id="rId5" imgW="1665637" imgH="973836" progId="Visio.Drawing.11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3900" y="1052513"/>
                        <a:ext cx="3330575" cy="194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1" name="Rectangle 9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162175" y="3290888"/>
          <a:ext cx="1397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64" name="Equation" r:id="rId7" imgW="558558" imgH="203112" progId="Equation.DSMT4">
                  <p:embed/>
                </p:oleObj>
              </mc:Choice>
              <mc:Fallback>
                <p:oleObj name="Equation" r:id="rId7" imgW="558558" imgH="203112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175" y="3290888"/>
                        <a:ext cx="13970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3" name="Rectangle 9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5508625" y="3081338"/>
          <a:ext cx="3173413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65" name="Equation" r:id="rId9" imgW="1269449" imgH="393529" progId="Equation.DSMT4">
                  <p:embed/>
                </p:oleObj>
              </mc:Choice>
              <mc:Fallback>
                <p:oleObj name="Equation" r:id="rId9" imgW="1269449" imgH="393529" progId="Equation.DSMT4">
                  <p:embed/>
                  <p:pic>
                    <p:nvPicPr>
                      <p:cNvPr id="0" name="对象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3081338"/>
                        <a:ext cx="3173413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5" name="Rectangle 9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2051050" y="4156075"/>
          <a:ext cx="18097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66" name="Equation" r:id="rId11" imgW="723586" imgH="190417" progId="Equation.DSMT4">
                  <p:embed/>
                </p:oleObj>
              </mc:Choice>
              <mc:Fallback>
                <p:oleObj name="Equation" r:id="rId11" imgW="723586" imgH="190417" progId="Equation.DSMT4">
                  <p:embed/>
                  <p:pic>
                    <p:nvPicPr>
                      <p:cNvPr id="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156075"/>
                        <a:ext cx="180975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7" name="Rectangle 9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5527675" y="4289425"/>
          <a:ext cx="28892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67" name="Equation" r:id="rId13" imgW="1155700" imgH="190500" progId="Equation.DSMT4">
                  <p:embed/>
                </p:oleObj>
              </mc:Choice>
              <mc:Fallback>
                <p:oleObj name="Equation" r:id="rId13" imgW="1155700" imgH="190500" progId="Equation.DSMT4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27675" y="4289425"/>
                        <a:ext cx="288925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9" name="Rectangle 10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1979613" y="4983163"/>
          <a:ext cx="5584825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68" name="Equation" r:id="rId15" imgW="2234230" imgH="355446" progId="Equation.DSMT4">
                  <p:embed/>
                </p:oleObj>
              </mc:Choice>
              <mc:Fallback>
                <p:oleObj name="Equation" r:id="rId15" imgW="2234230" imgH="355446" progId="Equation.DSMT4">
                  <p:embed/>
                  <p:pic>
                    <p:nvPicPr>
                      <p:cNvPr id="0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4983163"/>
                        <a:ext cx="5584825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11" name="Rectangle 10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2398713" y="5946775"/>
          <a:ext cx="473075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69" name="Equation" r:id="rId17" imgW="1892300" imgH="292100" progId="Equation.DSMT4">
                  <p:embed/>
                </p:oleObj>
              </mc:Choice>
              <mc:Fallback>
                <p:oleObj name="Equation" r:id="rId17" imgW="1892300" imgH="292100" progId="Equation.DSMT4">
                  <p:embed/>
                  <p:pic>
                    <p:nvPicPr>
                      <p:cNvPr id="0" name="对象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8713" y="5946775"/>
                        <a:ext cx="473075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2"/>
          <p:cNvSpPr txBox="1">
            <a:spLocks noChangeArrowheads="1"/>
          </p:cNvSpPr>
          <p:nvPr/>
        </p:nvSpPr>
        <p:spPr bwMode="auto">
          <a:xfrm>
            <a:off x="2860675" y="557213"/>
            <a:ext cx="287972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CC3300"/>
                </a:solidFill>
                <a:ea typeface="隶书" panose="02010509060101010101" pitchFamily="49" charset="-122"/>
              </a:rPr>
              <a:t>例</a:t>
            </a:r>
            <a:r>
              <a:rPr lang="en-US" altLang="zh-CN">
                <a:solidFill>
                  <a:srgbClr val="CC3300"/>
                </a:solidFill>
                <a:ea typeface="隶书" panose="02010509060101010101" pitchFamily="49" charset="-122"/>
              </a:rPr>
              <a:t>8-2-3</a:t>
            </a:r>
            <a:endParaRPr lang="zh-CN" altLang="en-US">
              <a:solidFill>
                <a:srgbClr val="CC3300"/>
              </a:solidFill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Text Box 4"/>
          <p:cNvSpPr txBox="1">
            <a:spLocks noChangeArrowheads="1"/>
          </p:cNvSpPr>
          <p:nvPr/>
        </p:nvSpPr>
        <p:spPr bwMode="auto">
          <a:xfrm>
            <a:off x="5076825" y="1268413"/>
            <a:ext cx="38512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 i="1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3200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3200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3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= </a:t>
            </a:r>
            <a:r>
              <a:rPr kumimoji="1" lang="en-US" altLang="zh-CN" sz="32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3200" b="0" i="1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3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zh-CN" altLang="en-US" sz="3200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</a:t>
            </a:r>
            <a:r>
              <a:rPr kumimoji="1" lang="en-US" altLang="zh-CN" sz="3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 = 1 A</a:t>
            </a:r>
          </a:p>
        </p:txBody>
      </p:sp>
      <p:sp>
        <p:nvSpPr>
          <p:cNvPr id="38987" name="Text Box 6"/>
          <p:cNvSpPr txBox="1">
            <a:spLocks noChangeArrowheads="1"/>
          </p:cNvSpPr>
          <p:nvPr/>
        </p:nvSpPr>
        <p:spPr bwMode="auto">
          <a:xfrm>
            <a:off x="1050432" y="4869160"/>
            <a:ext cx="3111749" cy="5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kumimoji="1" lang="en-US" altLang="zh-CN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kumimoji="1" lang="en-US" altLang="zh-CN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</a:t>
            </a:r>
            <a:r>
              <a:rPr kumimoji="1"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 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10000V</a:t>
            </a:r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</a:t>
            </a:r>
          </a:p>
        </p:txBody>
      </p:sp>
      <p:sp>
        <p:nvSpPr>
          <p:cNvPr id="69644" name="Text Box 12"/>
          <p:cNvSpPr txBox="1">
            <a:spLocks noChangeArrowheads="1"/>
          </p:cNvSpPr>
          <p:nvPr/>
        </p:nvSpPr>
        <p:spPr bwMode="auto">
          <a:xfrm>
            <a:off x="395288" y="476250"/>
            <a:ext cx="9001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r>
              <a:rPr kumimoji="1" lang="en-US" altLang="zh-CN" sz="3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69677" name="Text Box 45"/>
          <p:cNvSpPr txBox="1">
            <a:spLocks noChangeArrowheads="1"/>
          </p:cNvSpPr>
          <p:nvPr/>
        </p:nvSpPr>
        <p:spPr bwMode="auto">
          <a:xfrm>
            <a:off x="1258888" y="476250"/>
            <a:ext cx="49688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r>
              <a:rPr kumimoji="1" lang="zh-CN" altLang="zh-CN" dirty="0">
                <a:solidFill>
                  <a:schemeClr val="tx1"/>
                </a:solidFill>
                <a:latin typeface="楷体_GB2312" pitchFamily="49" charset="-122"/>
              </a:rPr>
              <a:t>时</a:t>
            </a:r>
            <a:r>
              <a:rPr kumimoji="1" lang="en-US" altLang="zh-CN" dirty="0">
                <a:solidFill>
                  <a:schemeClr val="tx1"/>
                </a:solidFill>
                <a:latin typeface="楷体_GB2312" pitchFamily="49" charset="-122"/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打开开关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1" lang="zh-CN" altLang="zh-CN" dirty="0">
                <a:solidFill>
                  <a:schemeClr val="tx1"/>
                </a:solidFill>
                <a:latin typeface="Times New Roman" panose="02020603050405020304" pitchFamily="18" charset="0"/>
              </a:rPr>
              <a:t>求</a:t>
            </a:r>
            <a:r>
              <a:rPr kumimoji="1" lang="en-US" altLang="zh-CN" sz="3200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endParaRPr kumimoji="1"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9679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111959"/>
              </p:ext>
            </p:extLst>
          </p:nvPr>
        </p:nvGraphicFramePr>
        <p:xfrm>
          <a:off x="5567363" y="2076450"/>
          <a:ext cx="2759075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8" name="Equation" r:id="rId3" imgW="1054080" imgH="241200" progId="Equation.DSMT4">
                  <p:embed/>
                </p:oleObj>
              </mc:Choice>
              <mc:Fallback>
                <p:oleObj name="Equation" r:id="rId3" imgW="1054080" imgH="241200" progId="Equation.DSMT4">
                  <p:embed/>
                  <p:pic>
                    <p:nvPicPr>
                      <p:cNvPr id="69679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7363" y="2076450"/>
                        <a:ext cx="2759075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80" name="Text Box 48"/>
          <p:cNvSpPr txBox="1">
            <a:spLocks noChangeArrowheads="1"/>
          </p:cNvSpPr>
          <p:nvPr/>
        </p:nvSpPr>
        <p:spPr bwMode="auto">
          <a:xfrm>
            <a:off x="5076825" y="549275"/>
            <a:ext cx="3816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。电压表量程：</a:t>
            </a:r>
            <a:r>
              <a: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</a:rPr>
              <a:t>50V</a:t>
            </a:r>
          </a:p>
        </p:txBody>
      </p:sp>
      <p:graphicFrame>
        <p:nvGraphicFramePr>
          <p:cNvPr id="69681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017221"/>
              </p:ext>
            </p:extLst>
          </p:nvPr>
        </p:nvGraphicFramePr>
        <p:xfrm>
          <a:off x="4724399" y="2905124"/>
          <a:ext cx="4085497" cy="883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9" name="Equation" r:id="rId5" imgW="1917360" imgH="393480" progId="Equation.DSMT4">
                  <p:embed/>
                </p:oleObj>
              </mc:Choice>
              <mc:Fallback>
                <p:oleObj name="Equation" r:id="rId5" imgW="1917360" imgH="393480" progId="Equation.DSMT4">
                  <p:embed/>
                  <p:pic>
                    <p:nvPicPr>
                      <p:cNvPr id="69681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399" y="2905124"/>
                        <a:ext cx="4085497" cy="8839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82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0417849"/>
              </p:ext>
            </p:extLst>
          </p:nvPr>
        </p:nvGraphicFramePr>
        <p:xfrm>
          <a:off x="1115616" y="4019550"/>
          <a:ext cx="507841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80" name="Equation" r:id="rId7" imgW="2082600" imgH="241200" progId="Equation.DSMT4">
                  <p:embed/>
                </p:oleObj>
              </mc:Choice>
              <mc:Fallback>
                <p:oleObj name="Equation" r:id="rId7" imgW="2082600" imgH="241200" progId="Equation.DSMT4">
                  <p:embed/>
                  <p:pic>
                    <p:nvPicPr>
                      <p:cNvPr id="69682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4019550"/>
                        <a:ext cx="5078412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83" name="Text Box 51"/>
          <p:cNvSpPr txBox="1">
            <a:spLocks noChangeArrowheads="1"/>
          </p:cNvSpPr>
          <p:nvPr/>
        </p:nvSpPr>
        <p:spPr bwMode="auto">
          <a:xfrm>
            <a:off x="4284663" y="1341438"/>
            <a:ext cx="576262" cy="519112"/>
          </a:xfrm>
          <a:prstGeom prst="rect">
            <a:avLst/>
          </a:prstGeom>
          <a:solidFill>
            <a:srgbClr val="9900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kumimoji="1" lang="zh-CN" altLang="en-US" i="1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" name="Group 164"/>
          <p:cNvGrpSpPr>
            <a:grpSpLocks/>
          </p:cNvGrpSpPr>
          <p:nvPr/>
        </p:nvGrpSpPr>
        <p:grpSpPr bwMode="auto">
          <a:xfrm>
            <a:off x="576263" y="1196975"/>
            <a:ext cx="4329112" cy="2190750"/>
            <a:chOff x="363" y="754"/>
            <a:chExt cx="2727" cy="1380"/>
          </a:xfrm>
        </p:grpSpPr>
        <p:sp>
          <p:nvSpPr>
            <p:cNvPr id="38955" name="Oval 101"/>
            <p:cNvSpPr>
              <a:spLocks noChangeArrowheads="1"/>
            </p:cNvSpPr>
            <p:nvPr/>
          </p:nvSpPr>
          <p:spPr bwMode="auto">
            <a:xfrm>
              <a:off x="363" y="1453"/>
              <a:ext cx="362" cy="362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956" name="Line 102"/>
            <p:cNvSpPr>
              <a:spLocks noChangeShapeType="1"/>
            </p:cNvSpPr>
            <p:nvPr/>
          </p:nvSpPr>
          <p:spPr bwMode="auto">
            <a:xfrm>
              <a:off x="1950" y="1272"/>
              <a:ext cx="318" cy="0"/>
            </a:xfrm>
            <a:prstGeom prst="line">
              <a:avLst/>
            </a:prstGeom>
            <a:noFill/>
            <a:ln w="38100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57" name="Text Box 103"/>
            <p:cNvSpPr txBox="1">
              <a:spLocks noChangeArrowheads="1"/>
            </p:cNvSpPr>
            <p:nvPr/>
          </p:nvSpPr>
          <p:spPr bwMode="auto">
            <a:xfrm>
              <a:off x="1631" y="1043"/>
              <a:ext cx="284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3200" b="0" i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sz="3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58" name="Text Box 104"/>
            <p:cNvSpPr txBox="1">
              <a:spLocks noChangeArrowheads="1"/>
            </p:cNvSpPr>
            <p:nvPr/>
          </p:nvSpPr>
          <p:spPr bwMode="auto">
            <a:xfrm>
              <a:off x="385" y="754"/>
              <a:ext cx="6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S(</a:t>
              </a:r>
              <a:r>
                <a:rPr kumimoji="1"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=0)</a:t>
              </a:r>
            </a:p>
          </p:txBody>
        </p:sp>
        <p:sp>
          <p:nvSpPr>
            <p:cNvPr id="38959" name="Text Box 106"/>
            <p:cNvSpPr txBox="1">
              <a:spLocks noChangeArrowheads="1"/>
            </p:cNvSpPr>
            <p:nvPr/>
          </p:nvSpPr>
          <p:spPr bwMode="auto">
            <a:xfrm>
              <a:off x="612" y="1117"/>
              <a:ext cx="25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38960" name="Text Box 107"/>
            <p:cNvSpPr txBox="1">
              <a:spLocks noChangeArrowheads="1"/>
            </p:cNvSpPr>
            <p:nvPr/>
          </p:nvSpPr>
          <p:spPr bwMode="auto">
            <a:xfrm>
              <a:off x="567" y="1752"/>
              <a:ext cx="24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</a:p>
          </p:txBody>
        </p:sp>
        <p:sp>
          <p:nvSpPr>
            <p:cNvPr id="38961" name="Text Box 108"/>
            <p:cNvSpPr txBox="1">
              <a:spLocks noChangeArrowheads="1"/>
            </p:cNvSpPr>
            <p:nvPr/>
          </p:nvSpPr>
          <p:spPr bwMode="auto">
            <a:xfrm>
              <a:off x="1020" y="1253"/>
              <a:ext cx="37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</a:p>
          </p:txBody>
        </p:sp>
        <p:sp>
          <p:nvSpPr>
            <p:cNvPr id="38962" name="Text Box 109"/>
            <p:cNvSpPr txBox="1">
              <a:spLocks noChangeArrowheads="1"/>
            </p:cNvSpPr>
            <p:nvPr/>
          </p:nvSpPr>
          <p:spPr bwMode="auto">
            <a:xfrm>
              <a:off x="2449" y="1499"/>
              <a:ext cx="6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=4H</a:t>
              </a:r>
            </a:p>
          </p:txBody>
        </p:sp>
        <p:sp>
          <p:nvSpPr>
            <p:cNvPr id="38963" name="Text Box 110"/>
            <p:cNvSpPr txBox="1">
              <a:spLocks noChangeArrowheads="1"/>
            </p:cNvSpPr>
            <p:nvPr/>
          </p:nvSpPr>
          <p:spPr bwMode="auto">
            <a:xfrm>
              <a:off x="1587" y="773"/>
              <a:ext cx="77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=10</a:t>
              </a:r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64" name="Line 111"/>
            <p:cNvSpPr>
              <a:spLocks noChangeShapeType="1"/>
            </p:cNvSpPr>
            <p:nvPr/>
          </p:nvSpPr>
          <p:spPr bwMode="auto">
            <a:xfrm flipH="1">
              <a:off x="1300" y="1090"/>
              <a:ext cx="110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5" name="Line 112"/>
            <p:cNvSpPr>
              <a:spLocks noChangeShapeType="1"/>
            </p:cNvSpPr>
            <p:nvPr/>
          </p:nvSpPr>
          <p:spPr bwMode="auto">
            <a:xfrm flipH="1">
              <a:off x="544" y="1090"/>
              <a:ext cx="53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6" name="Line 113"/>
            <p:cNvSpPr>
              <a:spLocks noChangeShapeType="1"/>
            </p:cNvSpPr>
            <p:nvPr/>
          </p:nvSpPr>
          <p:spPr bwMode="auto">
            <a:xfrm>
              <a:off x="544" y="2134"/>
              <a:ext cx="1876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7" name="Line 114"/>
            <p:cNvSpPr>
              <a:spLocks noChangeShapeType="1"/>
            </p:cNvSpPr>
            <p:nvPr/>
          </p:nvSpPr>
          <p:spPr bwMode="auto">
            <a:xfrm flipV="1">
              <a:off x="2404" y="1861"/>
              <a:ext cx="0" cy="27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8" name="Line 115"/>
            <p:cNvSpPr>
              <a:spLocks noChangeShapeType="1"/>
            </p:cNvSpPr>
            <p:nvPr/>
          </p:nvSpPr>
          <p:spPr bwMode="auto">
            <a:xfrm>
              <a:off x="2404" y="1090"/>
              <a:ext cx="0" cy="34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9" name="Line 116"/>
            <p:cNvSpPr>
              <a:spLocks noChangeShapeType="1"/>
            </p:cNvSpPr>
            <p:nvPr/>
          </p:nvSpPr>
          <p:spPr bwMode="auto">
            <a:xfrm flipV="1">
              <a:off x="544" y="1090"/>
              <a:ext cx="0" cy="104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0" name="Line 117"/>
            <p:cNvSpPr>
              <a:spLocks noChangeShapeType="1"/>
            </p:cNvSpPr>
            <p:nvPr/>
          </p:nvSpPr>
          <p:spPr bwMode="auto">
            <a:xfrm>
              <a:off x="1496" y="1090"/>
              <a:ext cx="0" cy="104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8971" name="Group 118"/>
            <p:cNvGrpSpPr>
              <a:grpSpLocks/>
            </p:cNvGrpSpPr>
            <p:nvPr/>
          </p:nvGrpSpPr>
          <p:grpSpPr bwMode="auto">
            <a:xfrm>
              <a:off x="1315" y="1408"/>
              <a:ext cx="363" cy="303"/>
              <a:chOff x="2160" y="2400"/>
              <a:chExt cx="255" cy="240"/>
            </a:xfrm>
          </p:grpSpPr>
          <p:sp>
            <p:nvSpPr>
              <p:cNvPr id="38981" name="Oval 119" descr="花束"/>
              <p:cNvSpPr>
                <a:spLocks noChangeArrowheads="1"/>
              </p:cNvSpPr>
              <p:nvPr/>
            </p:nvSpPr>
            <p:spPr bwMode="auto">
              <a:xfrm>
                <a:off x="2160" y="2400"/>
                <a:ext cx="240" cy="240"/>
              </a:xfrm>
              <a:prstGeom prst="ellipse">
                <a:avLst/>
              </a:prstGeom>
              <a:blipFill dpi="0" rotWithShape="1">
                <a:blip r:embed="rId9"/>
                <a:srcRect/>
                <a:tile tx="0" ty="0" sx="100000" sy="100000" flip="none" algn="tl"/>
              </a:blipFill>
              <a:ln w="38100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endParaRPr lang="zh-CN" altLang="zh-CN" sz="2400">
                  <a:solidFill>
                    <a:schemeClr val="tx1"/>
                  </a:solidFill>
                  <a:ea typeface="仿宋_GB2312" pitchFamily="49" charset="-122"/>
                </a:endParaRPr>
              </a:p>
            </p:txBody>
          </p:sp>
          <p:sp>
            <p:nvSpPr>
              <p:cNvPr id="38982" name="Text Box 120"/>
              <p:cNvSpPr txBox="1">
                <a:spLocks noChangeArrowheads="1"/>
              </p:cNvSpPr>
              <p:nvPr/>
            </p:nvSpPr>
            <p:spPr bwMode="auto">
              <a:xfrm>
                <a:off x="2160" y="2405"/>
                <a:ext cx="255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V</a:t>
                </a:r>
              </a:p>
            </p:txBody>
          </p:sp>
        </p:grpSp>
        <p:sp>
          <p:nvSpPr>
            <p:cNvPr id="38972" name="Text Box 121"/>
            <p:cNvSpPr txBox="1">
              <a:spLocks noChangeArrowheads="1"/>
            </p:cNvSpPr>
            <p:nvPr/>
          </p:nvSpPr>
          <p:spPr bwMode="auto">
            <a:xfrm>
              <a:off x="1542" y="1429"/>
              <a:ext cx="624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1" lang="en-US" altLang="zh-CN" b="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endPara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  <a:p>
              <a:pPr algn="ctr" eaLnBrk="1" hangingPunct="1"/>
              <a:r>
                <a:rPr kumimoji="1"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10k</a:t>
              </a:r>
              <a:r>
                <a:rPr kumimoji="1"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73" name="Text Box 122"/>
            <p:cNvSpPr txBox="1">
              <a:spLocks noChangeArrowheads="1"/>
            </p:cNvSpPr>
            <p:nvPr/>
          </p:nvSpPr>
          <p:spPr bwMode="auto">
            <a:xfrm>
              <a:off x="657" y="1480"/>
              <a:ext cx="50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10V</a:t>
              </a:r>
            </a:p>
          </p:txBody>
        </p:sp>
        <p:sp>
          <p:nvSpPr>
            <p:cNvPr id="38974" name="Line 123"/>
            <p:cNvSpPr>
              <a:spLocks noChangeShapeType="1"/>
            </p:cNvSpPr>
            <p:nvPr/>
          </p:nvSpPr>
          <p:spPr bwMode="auto">
            <a:xfrm flipV="1">
              <a:off x="1066" y="1026"/>
              <a:ext cx="363" cy="4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75" name="Line 124"/>
            <p:cNvSpPr>
              <a:spLocks noChangeShapeType="1"/>
            </p:cNvSpPr>
            <p:nvPr/>
          </p:nvSpPr>
          <p:spPr bwMode="auto">
            <a:xfrm flipH="1" flipV="1">
              <a:off x="1111" y="890"/>
              <a:ext cx="91" cy="272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8976" name="Group 125"/>
            <p:cNvGrpSpPr>
              <a:grpSpLocks/>
            </p:cNvGrpSpPr>
            <p:nvPr/>
          </p:nvGrpSpPr>
          <p:grpSpPr bwMode="auto">
            <a:xfrm rot="5400000">
              <a:off x="1950" y="1363"/>
              <a:ext cx="499" cy="590"/>
              <a:chOff x="476" y="663"/>
              <a:chExt cx="771" cy="862"/>
            </a:xfrm>
          </p:grpSpPr>
          <p:sp>
            <p:nvSpPr>
              <p:cNvPr id="38978" name="AutoShape 126"/>
              <p:cNvSpPr>
                <a:spLocks noChangeArrowheads="1"/>
              </p:cNvSpPr>
              <p:nvPr/>
            </p:nvSpPr>
            <p:spPr bwMode="auto">
              <a:xfrm>
                <a:off x="476" y="663"/>
                <a:ext cx="317" cy="862"/>
              </a:xfrm>
              <a:custGeom>
                <a:avLst/>
                <a:gdLst>
                  <a:gd name="T0" fmla="*/ 159 w 21600"/>
                  <a:gd name="T1" fmla="*/ 0 h 21600"/>
                  <a:gd name="T2" fmla="*/ 39 w 21600"/>
                  <a:gd name="T3" fmla="*/ 148 h 21600"/>
                  <a:gd name="T4" fmla="*/ 159 w 21600"/>
                  <a:gd name="T5" fmla="*/ 0 h 21600"/>
                  <a:gd name="T6" fmla="*/ 278 w 21600"/>
                  <a:gd name="T7" fmla="*/ 14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295 w 21600"/>
                  <a:gd name="T13" fmla="*/ 0 h 21600"/>
                  <a:gd name="T14" fmla="*/ 20305 w 21600"/>
                  <a:gd name="T15" fmla="*/ 571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646" y="3717"/>
                    </a:moveTo>
                    <a:cubicBezTo>
                      <a:pt x="4698" y="1356"/>
                      <a:pt x="7672" y="-1"/>
                      <a:pt x="10800" y="0"/>
                    </a:cubicBezTo>
                    <a:cubicBezTo>
                      <a:pt x="13927" y="0"/>
                      <a:pt x="16901" y="1356"/>
                      <a:pt x="18953" y="3717"/>
                    </a:cubicBezTo>
                    <a:cubicBezTo>
                      <a:pt x="16901" y="1356"/>
                      <a:pt x="13927" y="-1"/>
                      <a:pt x="10799" y="0"/>
                    </a:cubicBezTo>
                    <a:cubicBezTo>
                      <a:pt x="7672" y="0"/>
                      <a:pt x="4698" y="1356"/>
                      <a:pt x="2646" y="37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 w="38100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8979" name="AutoShape 127"/>
              <p:cNvSpPr>
                <a:spLocks noChangeArrowheads="1"/>
              </p:cNvSpPr>
              <p:nvPr/>
            </p:nvSpPr>
            <p:spPr bwMode="auto">
              <a:xfrm>
                <a:off x="703" y="663"/>
                <a:ext cx="317" cy="862"/>
              </a:xfrm>
              <a:custGeom>
                <a:avLst/>
                <a:gdLst>
                  <a:gd name="T0" fmla="*/ 159 w 21600"/>
                  <a:gd name="T1" fmla="*/ 0 h 21600"/>
                  <a:gd name="T2" fmla="*/ 39 w 21600"/>
                  <a:gd name="T3" fmla="*/ 148 h 21600"/>
                  <a:gd name="T4" fmla="*/ 159 w 21600"/>
                  <a:gd name="T5" fmla="*/ 0 h 21600"/>
                  <a:gd name="T6" fmla="*/ 278 w 21600"/>
                  <a:gd name="T7" fmla="*/ 14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295 w 21600"/>
                  <a:gd name="T13" fmla="*/ 0 h 21600"/>
                  <a:gd name="T14" fmla="*/ 20305 w 21600"/>
                  <a:gd name="T15" fmla="*/ 571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646" y="3717"/>
                    </a:moveTo>
                    <a:cubicBezTo>
                      <a:pt x="4698" y="1356"/>
                      <a:pt x="7672" y="-1"/>
                      <a:pt x="10800" y="0"/>
                    </a:cubicBezTo>
                    <a:cubicBezTo>
                      <a:pt x="13927" y="0"/>
                      <a:pt x="16901" y="1356"/>
                      <a:pt x="18953" y="3717"/>
                    </a:cubicBezTo>
                    <a:cubicBezTo>
                      <a:pt x="16901" y="1356"/>
                      <a:pt x="13927" y="-1"/>
                      <a:pt x="10799" y="0"/>
                    </a:cubicBezTo>
                    <a:cubicBezTo>
                      <a:pt x="7672" y="0"/>
                      <a:pt x="4698" y="1356"/>
                      <a:pt x="2646" y="37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 w="38100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38980" name="AutoShape 128"/>
              <p:cNvSpPr>
                <a:spLocks noChangeArrowheads="1"/>
              </p:cNvSpPr>
              <p:nvPr/>
            </p:nvSpPr>
            <p:spPr bwMode="auto">
              <a:xfrm>
                <a:off x="930" y="663"/>
                <a:ext cx="317" cy="862"/>
              </a:xfrm>
              <a:custGeom>
                <a:avLst/>
                <a:gdLst>
                  <a:gd name="T0" fmla="*/ 159 w 21600"/>
                  <a:gd name="T1" fmla="*/ 0 h 21600"/>
                  <a:gd name="T2" fmla="*/ 39 w 21600"/>
                  <a:gd name="T3" fmla="*/ 148 h 21600"/>
                  <a:gd name="T4" fmla="*/ 159 w 21600"/>
                  <a:gd name="T5" fmla="*/ 0 h 21600"/>
                  <a:gd name="T6" fmla="*/ 278 w 21600"/>
                  <a:gd name="T7" fmla="*/ 14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295 w 21600"/>
                  <a:gd name="T13" fmla="*/ 0 h 21600"/>
                  <a:gd name="T14" fmla="*/ 20305 w 21600"/>
                  <a:gd name="T15" fmla="*/ 571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646" y="3717"/>
                    </a:moveTo>
                    <a:cubicBezTo>
                      <a:pt x="4698" y="1356"/>
                      <a:pt x="7672" y="-1"/>
                      <a:pt x="10800" y="0"/>
                    </a:cubicBezTo>
                    <a:cubicBezTo>
                      <a:pt x="13927" y="0"/>
                      <a:pt x="16901" y="1356"/>
                      <a:pt x="18953" y="3717"/>
                    </a:cubicBezTo>
                    <a:cubicBezTo>
                      <a:pt x="16901" y="1356"/>
                      <a:pt x="13927" y="-1"/>
                      <a:pt x="10799" y="0"/>
                    </a:cubicBezTo>
                    <a:cubicBezTo>
                      <a:pt x="7672" y="0"/>
                      <a:pt x="4698" y="1356"/>
                      <a:pt x="2646" y="37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 w="38100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38977" name="Rectangle 129"/>
            <p:cNvSpPr>
              <a:spLocks noChangeArrowheads="1"/>
            </p:cNvSpPr>
            <p:nvPr/>
          </p:nvSpPr>
          <p:spPr bwMode="auto">
            <a:xfrm>
              <a:off x="1814" y="1045"/>
              <a:ext cx="297" cy="13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45" name="Group 156"/>
          <p:cNvGrpSpPr>
            <a:grpSpLocks/>
          </p:cNvGrpSpPr>
          <p:nvPr/>
        </p:nvGrpSpPr>
        <p:grpSpPr bwMode="auto">
          <a:xfrm>
            <a:off x="1001714" y="5661248"/>
            <a:ext cx="2886074" cy="592138"/>
            <a:chOff x="465" y="2863"/>
            <a:chExt cx="1818" cy="373"/>
          </a:xfrm>
        </p:grpSpPr>
        <p:sp>
          <p:nvSpPr>
            <p:cNvPr id="46" name="Text Box 6"/>
            <p:cNvSpPr txBox="1">
              <a:spLocks noChangeArrowheads="1"/>
            </p:cNvSpPr>
            <p:nvPr/>
          </p:nvSpPr>
          <p:spPr bwMode="auto">
            <a:xfrm>
              <a:off x="465" y="2863"/>
              <a:ext cx="571" cy="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kumimoji="1"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造成</a:t>
              </a:r>
            </a:p>
          </p:txBody>
        </p:sp>
        <p:grpSp>
          <p:nvGrpSpPr>
            <p:cNvPr id="47" name="Group 7"/>
            <p:cNvGrpSpPr>
              <a:grpSpLocks/>
            </p:cNvGrpSpPr>
            <p:nvPr/>
          </p:nvGrpSpPr>
          <p:grpSpPr bwMode="auto">
            <a:xfrm>
              <a:off x="1066" y="2931"/>
              <a:ext cx="363" cy="303"/>
              <a:chOff x="3264" y="3840"/>
              <a:chExt cx="255" cy="240"/>
            </a:xfrm>
          </p:grpSpPr>
          <p:sp>
            <p:nvSpPr>
              <p:cNvPr id="49" name="Oval 8" descr="花束"/>
              <p:cNvSpPr>
                <a:spLocks noChangeArrowheads="1"/>
              </p:cNvSpPr>
              <p:nvPr/>
            </p:nvSpPr>
            <p:spPr bwMode="auto">
              <a:xfrm>
                <a:off x="3264" y="3840"/>
                <a:ext cx="240" cy="240"/>
              </a:xfrm>
              <a:prstGeom prst="ellipse">
                <a:avLst/>
              </a:prstGeom>
              <a:blipFill dpi="0" rotWithShape="1">
                <a:blip r:embed="rId9"/>
                <a:srcRect/>
                <a:tile tx="0" ty="0" sx="100000" sy="100000" flip="none" algn="tl"/>
              </a:blipFill>
              <a:ln w="38100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endParaRPr lang="zh-CN" altLang="zh-CN" sz="2400">
                  <a:solidFill>
                    <a:schemeClr val="tx1"/>
                  </a:solidFill>
                  <a:ea typeface="仿宋_GB2312" pitchFamily="49" charset="-122"/>
                </a:endParaRPr>
              </a:p>
            </p:txBody>
          </p:sp>
          <p:sp>
            <p:nvSpPr>
              <p:cNvPr id="50" name="Text Box 9"/>
              <p:cNvSpPr txBox="1">
                <a:spLocks noChangeArrowheads="1"/>
              </p:cNvSpPr>
              <p:nvPr/>
            </p:nvSpPr>
            <p:spPr bwMode="auto">
              <a:xfrm>
                <a:off x="3264" y="3845"/>
                <a:ext cx="255" cy="2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V</a:t>
                </a:r>
              </a:p>
            </p:txBody>
          </p:sp>
        </p:grpSp>
        <p:sp>
          <p:nvSpPr>
            <p:cNvPr id="48" name="Text Box 10"/>
            <p:cNvSpPr txBox="1">
              <a:spLocks noChangeArrowheads="1"/>
            </p:cNvSpPr>
            <p:nvPr/>
          </p:nvSpPr>
          <p:spPr bwMode="auto">
            <a:xfrm>
              <a:off x="1474" y="2931"/>
              <a:ext cx="8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zh-CN" altLang="en-US" sz="2400">
                  <a:solidFill>
                    <a:schemeClr val="tx1"/>
                  </a:solidFill>
                  <a:latin typeface="Times New Roman" panose="02020603050405020304" pitchFamily="18" charset="0"/>
                </a:rPr>
                <a:t>损坏。</a:t>
              </a:r>
            </a:p>
          </p:txBody>
        </p:sp>
      </p:grpSp>
      <p:sp>
        <p:nvSpPr>
          <p:cNvPr id="51" name="Text Box 106">
            <a:extLst>
              <a:ext uri="{FF2B5EF4-FFF2-40B4-BE49-F238E27FC236}">
                <a16:creationId xmlns:a16="http://schemas.microsoft.com/office/drawing/2014/main" id="{E2FCD9CA-5FAE-42A8-A100-88E7BD00E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1020" y="1760538"/>
            <a:ext cx="4079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</a:p>
        </p:txBody>
      </p:sp>
      <p:sp>
        <p:nvSpPr>
          <p:cNvPr id="52" name="Text Box 107">
            <a:extLst>
              <a:ext uri="{FF2B5EF4-FFF2-40B4-BE49-F238E27FC236}">
                <a16:creationId xmlns:a16="http://schemas.microsoft.com/office/drawing/2014/main" id="{514DEA68-C569-4CF7-AFE9-18909932E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2405" y="2708994"/>
            <a:ext cx="3857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–</a:t>
            </a:r>
          </a:p>
        </p:txBody>
      </p:sp>
    </p:spTree>
    <p:extLst>
      <p:ext uri="{BB962C8B-B14F-4D97-AF65-F5344CB8AC3E}">
        <p14:creationId xmlns:p14="http://schemas.microsoft.com/office/powerpoint/2010/main" val="2748828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9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0"/>
                                        <p:tgtEl>
                                          <p:spTgt spid="696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2000"/>
                                        <p:tgtEl>
                                          <p:spTgt spid="69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69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69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 build="p" autoUpdateAnimBg="0"/>
      <p:bldP spid="38987" grpId="0"/>
      <p:bldP spid="69683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75F9BF5-F30B-451F-AA34-C5E4C1F3D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67AB18-34C9-4D5A-875D-BD1CAECB51F7}" type="datetime1">
              <a:rPr lang="zh-CN" altLang="en-US" smtClean="0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01864EC-DDF4-4A08-8152-9B54CD6B9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BFBE05-86BA-4258-BFBF-F114F7CE2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61F96-7CCE-4CED-9590-79D24BD4E88E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FEB9AB-0FF5-40A3-A915-E41707136B1B}"/>
              </a:ext>
            </a:extLst>
          </p:cNvPr>
          <p:cNvSpPr/>
          <p:nvPr/>
        </p:nvSpPr>
        <p:spPr>
          <a:xfrm>
            <a:off x="911070" y="620688"/>
            <a:ext cx="72707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简单的</a:t>
            </a:r>
            <a:r>
              <a:rPr lang="en-US" altLang="zh-CN" sz="32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RL </a:t>
            </a:r>
            <a:r>
              <a:rPr lang="zh-CN" altLang="en-US" sz="32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电路（单个电阻</a:t>
            </a:r>
            <a:r>
              <a:rPr lang="en-US" altLang="zh-CN" sz="32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&amp;</a:t>
            </a:r>
            <a:r>
              <a:rPr lang="zh-CN" altLang="en-US" sz="32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单个电感）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62">
                <a:extLst>
                  <a:ext uri="{FF2B5EF4-FFF2-40B4-BE49-F238E27FC236}">
                    <a16:creationId xmlns:a16="http://schemas.microsoft.com/office/drawing/2014/main" id="{030616F3-7D11-46CA-8CE5-2CDD78A64E6C}"/>
                  </a:ext>
                </a:extLst>
              </p:cNvPr>
              <p:cNvSpPr txBox="1"/>
              <p:nvPr/>
            </p:nvSpPr>
            <p:spPr bwMode="auto">
              <a:xfrm>
                <a:off x="2872259" y="4767590"/>
                <a:ext cx="2625725" cy="836310"/>
              </a:xfrm>
              <a:prstGeom prst="rect">
                <a:avLst/>
              </a:prstGeom>
              <a:solidFill>
                <a:srgbClr val="CC99FF"/>
              </a:solidFill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zh-CN" altLang="en-US" sz="36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en-US" sz="3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eq</m:t>
                          </m:r>
                        </m:sub>
                      </m:sSub>
                      <m:r>
                        <a:rPr lang="en-US" altLang="zh-CN" sz="3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" name="Object 62">
                <a:extLst>
                  <a:ext uri="{FF2B5EF4-FFF2-40B4-BE49-F238E27FC236}">
                    <a16:creationId xmlns:a16="http://schemas.microsoft.com/office/drawing/2014/main" id="{030616F3-7D11-46CA-8CE5-2CDD78A64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72259" y="4767590"/>
                <a:ext cx="2625725" cy="8363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A9280C5F-665C-42B6-96D9-2FA32EC2F04C}"/>
              </a:ext>
            </a:extLst>
          </p:cNvPr>
          <p:cNvSpPr/>
          <p:nvPr/>
        </p:nvSpPr>
        <p:spPr>
          <a:xfrm>
            <a:off x="827584" y="2056626"/>
            <a:ext cx="850181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复杂的</a:t>
            </a:r>
            <a:r>
              <a:rPr lang="en-US" altLang="zh-CN" sz="32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RL </a:t>
            </a:r>
            <a:r>
              <a:rPr lang="zh-CN" altLang="en-US" sz="32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电路（多个串并联电阻</a:t>
            </a:r>
            <a:r>
              <a:rPr lang="en-US" altLang="zh-CN" sz="32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&amp;</a:t>
            </a:r>
            <a:r>
              <a:rPr lang="zh-CN" altLang="en-US" sz="32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单个电感）</a:t>
            </a:r>
            <a:endParaRPr lang="en-US" altLang="zh-CN" sz="32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endParaRPr lang="en-US" altLang="zh-CN" sz="32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r>
              <a:rPr lang="zh-CN" altLang="en-US" sz="32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正确计算：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bject 62">
                <a:extLst>
                  <a:ext uri="{FF2B5EF4-FFF2-40B4-BE49-F238E27FC236}">
                    <a16:creationId xmlns:a16="http://schemas.microsoft.com/office/drawing/2014/main" id="{3BCFFE94-5D06-407B-A40C-660D2B8E2027}"/>
                  </a:ext>
                </a:extLst>
              </p:cNvPr>
              <p:cNvSpPr txBox="1"/>
              <p:nvPr/>
            </p:nvSpPr>
            <p:spPr bwMode="auto">
              <a:xfrm>
                <a:off x="2903970" y="2962928"/>
                <a:ext cx="2625725" cy="869657"/>
              </a:xfrm>
              <a:prstGeom prst="rect">
                <a:avLst/>
              </a:prstGeom>
              <a:solidFill>
                <a:srgbClr val="CC99FF"/>
              </a:solidFill>
              <a:ln>
                <a:noFill/>
              </a:ln>
              <a:effectLst/>
              <a:extLst/>
            </p:spPr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m:rPr>
                            <m:nor/>
                          </m:rPr>
                          <a:rPr lang="zh-CN" altLang="en-US" sz="36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eq</m:t>
                        </m:r>
                      </m:sub>
                    </m:sSub>
                  </m:oMath>
                </a14:m>
                <a:r>
                  <a:rPr lang="zh-CN" altLang="en-US" sz="3600" dirty="0"/>
                  <a:t>（</a:t>
                </a:r>
                <a:r>
                  <a:rPr lang="zh-CN" altLang="en-US" sz="36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3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m:rPr>
                            <m:nor/>
                          </m:rPr>
                          <a:rPr lang="zh-CN" altLang="en-US" sz="36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eq</m:t>
                        </m:r>
                      </m:sub>
                    </m:sSub>
                    <m:r>
                      <a:rPr lang="zh-CN" altLang="en-US" sz="3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3600" dirty="0"/>
                  <a:t>）</a:t>
                </a:r>
              </a:p>
            </p:txBody>
          </p:sp>
        </mc:Choice>
        <mc:Fallback xmlns="">
          <p:sp>
            <p:nvSpPr>
              <p:cNvPr id="11" name="Object 62">
                <a:extLst>
                  <a:ext uri="{FF2B5EF4-FFF2-40B4-BE49-F238E27FC236}">
                    <a16:creationId xmlns:a16="http://schemas.microsoft.com/office/drawing/2014/main" id="{3BCFFE94-5D06-407B-A40C-660D2B8E20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03970" y="2962928"/>
                <a:ext cx="2625725" cy="869657"/>
              </a:xfrm>
              <a:prstGeom prst="rect">
                <a:avLst/>
              </a:prstGeom>
              <a:blipFill>
                <a:blip r:embed="rId3"/>
                <a:stretch>
                  <a:fillRect t="-16084" r="-928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下 11">
            <a:extLst>
              <a:ext uri="{FF2B5EF4-FFF2-40B4-BE49-F238E27FC236}">
                <a16:creationId xmlns:a16="http://schemas.microsoft.com/office/drawing/2014/main" id="{85DAADF8-CC75-4D1C-AB78-8700167DBBF8}"/>
              </a:ext>
            </a:extLst>
          </p:cNvPr>
          <p:cNvSpPr/>
          <p:nvPr/>
        </p:nvSpPr>
        <p:spPr bwMode="auto">
          <a:xfrm>
            <a:off x="3696058" y="1254101"/>
            <a:ext cx="648072" cy="716734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BFDAF288-758A-45BD-A0C8-6198B0616ED0}"/>
              </a:ext>
            </a:extLst>
          </p:cNvPr>
          <p:cNvSpPr/>
          <p:nvPr/>
        </p:nvSpPr>
        <p:spPr bwMode="auto">
          <a:xfrm>
            <a:off x="3768066" y="4000224"/>
            <a:ext cx="648072" cy="716734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BA875AF-6486-4A83-BA00-7D859D620928}"/>
              </a:ext>
            </a:extLst>
          </p:cNvPr>
          <p:cNvSpPr txBox="1"/>
          <p:nvPr/>
        </p:nvSpPr>
        <p:spPr>
          <a:xfrm>
            <a:off x="755576" y="5685308"/>
            <a:ext cx="80648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电路中的任何电压和电流均以同一个时间常数、按照指数规律衰减（或增强）</a:t>
            </a:r>
            <a:r>
              <a:rPr lang="en-US" altLang="zh-CN" sz="2800" dirty="0"/>
              <a:t>[</a:t>
            </a:r>
            <a:r>
              <a:rPr lang="zh-CN" altLang="en-US" sz="2800" dirty="0"/>
              <a:t>零输入形式相同</a:t>
            </a:r>
            <a:r>
              <a:rPr lang="en-US" altLang="zh-CN" sz="2800" dirty="0"/>
              <a:t>]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5131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1" grpId="0" animBg="1"/>
      <p:bldP spid="13" grpId="0" animBg="1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611188" y="1125538"/>
            <a:ext cx="7715250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AutoNum type="circleNumDbPlain"/>
            </a:pP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一阶电路的零输入响应是由储能元件的初值引起的响应</a:t>
            </a:r>
            <a:r>
              <a:rPr kumimoji="1" lang="en-US" altLang="zh-CN">
                <a:solidFill>
                  <a:schemeClr val="tx1"/>
                </a:solidFill>
                <a:latin typeface="楷体_GB2312" pitchFamily="49" charset="-122"/>
              </a:rPr>
              <a:t>, 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都是由初始值衰减为零的指数衰减函数；</a:t>
            </a:r>
          </a:p>
        </p:txBody>
      </p:sp>
      <p:sp>
        <p:nvSpPr>
          <p:cNvPr id="41988" name="Text Box 11"/>
          <p:cNvSpPr txBox="1">
            <a:spLocks noChangeArrowheads="1"/>
          </p:cNvSpPr>
          <p:nvPr/>
        </p:nvSpPr>
        <p:spPr bwMode="auto">
          <a:xfrm>
            <a:off x="2374900" y="23526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kumimoji="1" lang="zh-CN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6759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0086844"/>
              </p:ext>
            </p:extLst>
          </p:nvPr>
        </p:nvGraphicFramePr>
        <p:xfrm>
          <a:off x="2268538" y="2781300"/>
          <a:ext cx="3670300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7" name="公式" r:id="rId3" imgW="1104840" imgH="355320" progId="Equation.3">
                  <p:embed/>
                </p:oleObj>
              </mc:Choice>
              <mc:Fallback>
                <p:oleObj name="公式" r:id="rId3" imgW="1104840" imgH="355320" progId="Equation.3">
                  <p:embed/>
                  <p:pic>
                    <p:nvPicPr>
                      <p:cNvPr id="6759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781300"/>
                        <a:ext cx="3670300" cy="1174750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33CCFF"/>
                          </a:gs>
                          <a:gs pos="100000">
                            <a:schemeClr val="bg1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2064152" y="4332289"/>
            <a:ext cx="4576388" cy="1230313"/>
            <a:chOff x="2925" y="1277"/>
            <a:chExt cx="2436" cy="775"/>
          </a:xfrm>
        </p:grpSpPr>
        <p:sp>
          <p:nvSpPr>
            <p:cNvPr id="42002" name="Text Box 15"/>
            <p:cNvSpPr txBox="1">
              <a:spLocks noChangeArrowheads="1"/>
            </p:cNvSpPr>
            <p:nvPr/>
          </p:nvSpPr>
          <p:spPr bwMode="auto">
            <a:xfrm>
              <a:off x="3696" y="1687"/>
              <a:ext cx="149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3200" b="0" i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sz="3200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3200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kumimoji="1" lang="en-US" altLang="zh-CN" sz="3200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)= </a:t>
              </a:r>
              <a:r>
                <a:rPr kumimoji="1" lang="en-US" altLang="zh-CN" sz="3200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3200" b="0" i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sz="3200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zh-CN" altLang="en-US" sz="3200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en-US" altLang="zh-CN" sz="3200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42003" name="Text Box 19"/>
            <p:cNvSpPr txBox="1">
              <a:spLocks noChangeArrowheads="1"/>
            </p:cNvSpPr>
            <p:nvPr/>
          </p:nvSpPr>
          <p:spPr bwMode="auto">
            <a:xfrm>
              <a:off x="3808" y="1277"/>
              <a:ext cx="155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0" i="1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3200" b="0" i="1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3200" b="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32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3200" b="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kumimoji="1" lang="en-US" altLang="zh-CN" sz="32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 = </a:t>
              </a:r>
              <a:r>
                <a:rPr kumimoji="1" lang="en-US" altLang="zh-CN" sz="3200" b="0" i="1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3200" b="0" i="1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3200" b="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32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zh-CN" altLang="en-US" sz="3200" b="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en-US" altLang="zh-CN" sz="32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42004" name="Text Box 23"/>
            <p:cNvSpPr txBox="1">
              <a:spLocks noChangeArrowheads="1"/>
            </p:cNvSpPr>
            <p:nvPr/>
          </p:nvSpPr>
          <p:spPr bwMode="auto">
            <a:xfrm>
              <a:off x="2925" y="1344"/>
              <a:ext cx="86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</a:rPr>
                <a:t>RC</a:t>
              </a:r>
              <a:r>
                <a:rPr lang="zh-CN" altLang="en-US">
                  <a:solidFill>
                    <a:schemeClr val="tx1"/>
                  </a:solidFill>
                  <a:latin typeface="楷体_GB2312" pitchFamily="49" charset="-122"/>
                </a:rPr>
                <a:t>电路</a:t>
              </a:r>
            </a:p>
          </p:txBody>
        </p:sp>
        <p:sp>
          <p:nvSpPr>
            <p:cNvPr id="42005" name="Text Box 24"/>
            <p:cNvSpPr txBox="1">
              <a:spLocks noChangeArrowheads="1"/>
            </p:cNvSpPr>
            <p:nvPr/>
          </p:nvSpPr>
          <p:spPr bwMode="auto">
            <a:xfrm>
              <a:off x="2947" y="1715"/>
              <a:ext cx="86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RL</a:t>
              </a:r>
              <a:r>
                <a:rPr lang="zh-CN" altLang="en-US" dirty="0">
                  <a:solidFill>
                    <a:schemeClr val="tx1"/>
                  </a:solidFill>
                  <a:latin typeface="楷体_GB2312" pitchFamily="49" charset="-122"/>
                </a:rPr>
                <a:t>电路</a:t>
              </a:r>
            </a:p>
          </p:txBody>
        </p:sp>
      </p:grpSp>
      <p:sp>
        <p:nvSpPr>
          <p:cNvPr id="41997" name="Text Box 40"/>
          <p:cNvSpPr txBox="1">
            <a:spLocks noChangeArrowheads="1"/>
          </p:cNvSpPr>
          <p:nvPr/>
        </p:nvSpPr>
        <p:spPr bwMode="auto">
          <a:xfrm>
            <a:off x="611188" y="561071"/>
            <a:ext cx="996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sz="32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小结</a:t>
            </a:r>
          </a:p>
        </p:txBody>
      </p:sp>
    </p:spTree>
    <p:extLst>
      <p:ext uri="{BB962C8B-B14F-4D97-AF65-F5344CB8AC3E}">
        <p14:creationId xmlns:p14="http://schemas.microsoft.com/office/powerpoint/2010/main" val="117182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67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7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90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67AB18-34C9-4D5A-875D-BD1CAECB51F7}" type="datetime1">
              <a:rPr lang="zh-CN" altLang="en-US" smtClean="0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61F96-7CCE-4CED-9590-79D24BD4E88E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81000" y="44450"/>
            <a:ext cx="8458200" cy="609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一阶电路暂态分析</a:t>
            </a:r>
            <a:endParaRPr lang="en-US" altLang="zh-CN" sz="28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35896" y="2575819"/>
            <a:ext cx="4896544" cy="157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动态元件初始能量为零，由</a:t>
            </a:r>
            <a:r>
              <a:rPr kumimoji="1" lang="en-US" altLang="zh-CN" b="0" i="1" dirty="0">
                <a:solidFill>
                  <a:schemeClr val="tx1"/>
                </a:solidFill>
                <a:latin typeface="Times New Roman" panose="02020603050405020304" pitchFamily="18" charset="0"/>
              </a:rPr>
              <a:t>t 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</a:rPr>
              <a:t>&gt;0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电路中外加激励作用所产生的响应。</a:t>
            </a:r>
          </a:p>
        </p:txBody>
      </p:sp>
      <p:sp>
        <p:nvSpPr>
          <p:cNvPr id="7" name="Text Box 57"/>
          <p:cNvSpPr txBox="1">
            <a:spLocks noChangeArrowheads="1"/>
          </p:cNvSpPr>
          <p:nvPr/>
        </p:nvSpPr>
        <p:spPr bwMode="auto">
          <a:xfrm>
            <a:off x="323799" y="2720282"/>
            <a:ext cx="2303463" cy="52322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</a:rPr>
              <a:t>零状态响应</a:t>
            </a:r>
          </a:p>
        </p:txBody>
      </p:sp>
      <p:sp>
        <p:nvSpPr>
          <p:cNvPr id="8" name="AutoShape 58"/>
          <p:cNvSpPr>
            <a:spLocks noChangeArrowheads="1"/>
          </p:cNvSpPr>
          <p:nvPr/>
        </p:nvSpPr>
        <p:spPr bwMode="auto">
          <a:xfrm>
            <a:off x="2894710" y="2906269"/>
            <a:ext cx="576263" cy="144462"/>
          </a:xfrm>
          <a:prstGeom prst="rightArrow">
            <a:avLst>
              <a:gd name="adj1" fmla="val 50000"/>
              <a:gd name="adj2" fmla="val 99726"/>
            </a:avLst>
          </a:prstGeom>
          <a:solidFill>
            <a:srgbClr val="00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563888" y="836712"/>
            <a:ext cx="4968552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换路后外加激励为零，仅由动态元件初始储能产生的电压和电流。</a:t>
            </a:r>
          </a:p>
        </p:txBody>
      </p:sp>
      <p:sp>
        <p:nvSpPr>
          <p:cNvPr id="10" name="Text Box 60"/>
          <p:cNvSpPr txBox="1">
            <a:spLocks noChangeArrowheads="1"/>
          </p:cNvSpPr>
          <p:nvPr/>
        </p:nvSpPr>
        <p:spPr bwMode="auto">
          <a:xfrm>
            <a:off x="323800" y="1052612"/>
            <a:ext cx="2303463" cy="52322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98000" rIns="19800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</a:rPr>
              <a:t>零输入响应</a:t>
            </a:r>
          </a:p>
        </p:txBody>
      </p:sp>
      <p:sp>
        <p:nvSpPr>
          <p:cNvPr id="11" name="AutoShape 61"/>
          <p:cNvSpPr>
            <a:spLocks noChangeArrowheads="1"/>
          </p:cNvSpPr>
          <p:nvPr/>
        </p:nvSpPr>
        <p:spPr bwMode="auto">
          <a:xfrm>
            <a:off x="2916188" y="1268512"/>
            <a:ext cx="576262" cy="144463"/>
          </a:xfrm>
          <a:prstGeom prst="rightArrow">
            <a:avLst>
              <a:gd name="adj1" fmla="val 50000"/>
              <a:gd name="adj2" fmla="val 99725"/>
            </a:avLst>
          </a:prstGeom>
          <a:solidFill>
            <a:srgbClr val="00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3707904" y="4403436"/>
            <a:ext cx="4902639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电路的初始状态不为零，同时又有外加激励源作用时电路中产生的响应。</a:t>
            </a:r>
          </a:p>
        </p:txBody>
      </p:sp>
      <p:sp>
        <p:nvSpPr>
          <p:cNvPr id="13" name="Text Box 66"/>
          <p:cNvSpPr txBox="1">
            <a:spLocks noChangeArrowheads="1"/>
          </p:cNvSpPr>
          <p:nvPr/>
        </p:nvSpPr>
        <p:spPr bwMode="auto">
          <a:xfrm>
            <a:off x="328555" y="4690773"/>
            <a:ext cx="2298707" cy="52322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rgbClr val="FF0000"/>
                </a:solidFill>
              </a:rPr>
              <a:t>全响应</a:t>
            </a:r>
          </a:p>
        </p:txBody>
      </p:sp>
      <p:sp>
        <p:nvSpPr>
          <p:cNvPr id="14" name="AutoShape 67"/>
          <p:cNvSpPr>
            <a:spLocks noChangeArrowheads="1"/>
          </p:cNvSpPr>
          <p:nvPr/>
        </p:nvSpPr>
        <p:spPr bwMode="auto">
          <a:xfrm>
            <a:off x="2916188" y="4976862"/>
            <a:ext cx="576263" cy="173981"/>
          </a:xfrm>
          <a:prstGeom prst="rightArrow">
            <a:avLst>
              <a:gd name="adj1" fmla="val 50000"/>
              <a:gd name="adj2" fmla="val 66728"/>
            </a:avLst>
          </a:prstGeom>
          <a:solidFill>
            <a:srgbClr val="00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83D836F-30B1-4375-9E61-EE66B4FD7E7C}"/>
              </a:ext>
            </a:extLst>
          </p:cNvPr>
          <p:cNvSpPr txBox="1"/>
          <p:nvPr/>
        </p:nvSpPr>
        <p:spPr>
          <a:xfrm>
            <a:off x="-98882" y="6121779"/>
            <a:ext cx="941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通俗地讲，零输入指无外在电源，零状态指无初始储能（内在电源）</a:t>
            </a:r>
          </a:p>
        </p:txBody>
      </p:sp>
    </p:spTree>
    <p:extLst>
      <p:ext uri="{BB962C8B-B14F-4D97-AF65-F5344CB8AC3E}">
        <p14:creationId xmlns:p14="http://schemas.microsoft.com/office/powerpoint/2010/main" val="128292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  <p:bldP spid="10" grpId="0" animBg="1"/>
      <p:bldP spid="11" grpId="0" animBg="1"/>
      <p:bldP spid="12" grpId="0"/>
      <p:bldP spid="13" grpId="0" animBg="1"/>
      <p:bldP spid="14" grpId="0" animBg="1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ext Box 2"/>
          <p:cNvSpPr txBox="1">
            <a:spLocks noChangeArrowheads="1"/>
          </p:cNvSpPr>
          <p:nvPr/>
        </p:nvSpPr>
        <p:spPr bwMode="auto">
          <a:xfrm>
            <a:off x="900113" y="4573330"/>
            <a:ext cx="7099300" cy="105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AutoNum type="circleNumDbPlain" startAt="4"/>
            </a:pP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一阶电路的零输入响应和初始值成正比，称为零输入线性。</a:t>
            </a:r>
          </a:p>
        </p:txBody>
      </p:sp>
      <p:sp>
        <p:nvSpPr>
          <p:cNvPr id="115716" name="Text Box 4"/>
          <p:cNvSpPr txBox="1">
            <a:spLocks noChangeArrowheads="1"/>
          </p:cNvSpPr>
          <p:nvPr/>
        </p:nvSpPr>
        <p:spPr bwMode="auto">
          <a:xfrm>
            <a:off x="900113" y="1303338"/>
            <a:ext cx="53276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AutoNum type="circleNumDbPlain" startAt="2"/>
            </a:pPr>
            <a:r>
              <a:rPr kumimoji="1" lang="zh-CN" altLang="zh-CN">
                <a:solidFill>
                  <a:schemeClr val="tx1"/>
                </a:solidFill>
                <a:latin typeface="楷体_GB2312" pitchFamily="49" charset="-122"/>
              </a:rPr>
              <a:t>衰减快慢取决于时间常数</a:t>
            </a:r>
            <a:r>
              <a:rPr kumimoji="1" lang="zh-CN" altLang="en-US" i="1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</a:t>
            </a:r>
            <a:r>
              <a:rPr kumimoji="1" lang="zh-CN" altLang="en-US" b="0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；</a:t>
            </a:r>
            <a:endParaRPr kumimoji="1" lang="zh-CN" altLang="en-US" b="0">
              <a:solidFill>
                <a:schemeClr val="tx1"/>
              </a:solidFill>
              <a:latin typeface="楷体_GB2312" pitchFamily="49" charset="-122"/>
            </a:endParaRPr>
          </a:p>
        </p:txBody>
      </p:sp>
      <p:sp>
        <p:nvSpPr>
          <p:cNvPr id="115717" name="Text Box 5"/>
          <p:cNvSpPr txBox="1">
            <a:spLocks noChangeArrowheads="1"/>
          </p:cNvSpPr>
          <p:nvPr/>
        </p:nvSpPr>
        <p:spPr bwMode="auto">
          <a:xfrm>
            <a:off x="900113" y="3937000"/>
            <a:ext cx="7327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AutoNum type="circleNumDbPlain" startAt="3"/>
            </a:pP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同一电路中所有响应具有相同的时间常数；</a:t>
            </a:r>
          </a:p>
        </p:txBody>
      </p:sp>
      <p:sp>
        <p:nvSpPr>
          <p:cNvPr id="167941" name="Text Box 6"/>
          <p:cNvSpPr txBox="1">
            <a:spLocks noChangeArrowheads="1"/>
          </p:cNvSpPr>
          <p:nvPr/>
        </p:nvSpPr>
        <p:spPr bwMode="auto">
          <a:xfrm>
            <a:off x="2374900" y="25304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kumimoji="1" lang="zh-CN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7954" name="Text Box 21"/>
          <p:cNvSpPr txBox="1">
            <a:spLocks noChangeArrowheads="1"/>
          </p:cNvSpPr>
          <p:nvPr/>
        </p:nvSpPr>
        <p:spPr bwMode="auto">
          <a:xfrm>
            <a:off x="755576" y="639767"/>
            <a:ext cx="996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sz="3200" b="0" dirty="0">
                <a:solidFill>
                  <a:schemeClr val="tx1"/>
                </a:solidFill>
                <a:latin typeface="Times New Roman" panose="02020603050405020304" pitchFamily="18" charset="0"/>
              </a:rPr>
              <a:t>小结</a:t>
            </a:r>
          </a:p>
        </p:txBody>
      </p:sp>
      <p:sp>
        <p:nvSpPr>
          <p:cNvPr id="115734" name="Rectangle 22"/>
          <p:cNvSpPr>
            <a:spLocks noChangeArrowheads="1"/>
          </p:cNvSpPr>
          <p:nvPr/>
        </p:nvSpPr>
        <p:spPr bwMode="auto">
          <a:xfrm>
            <a:off x="1752526" y="1936086"/>
            <a:ext cx="2160588" cy="648512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36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</a:t>
            </a:r>
            <a:r>
              <a:rPr kumimoji="1"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= </a:t>
            </a:r>
            <a:r>
              <a:rPr kumimoji="1" lang="en-US" altLang="zh-CN" sz="36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 C</a:t>
            </a:r>
          </a:p>
        </p:txBody>
      </p:sp>
      <p:sp>
        <p:nvSpPr>
          <p:cNvPr id="115735" name="Rectangle 23"/>
          <p:cNvSpPr>
            <a:spLocks noChangeArrowheads="1"/>
          </p:cNvSpPr>
          <p:nvPr/>
        </p:nvSpPr>
        <p:spPr bwMode="auto">
          <a:xfrm>
            <a:off x="4139952" y="1932505"/>
            <a:ext cx="2880320" cy="648512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36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</a:t>
            </a:r>
            <a:r>
              <a:rPr kumimoji="1" lang="en-US" altLang="zh-CN" sz="36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= </a:t>
            </a:r>
            <a:r>
              <a:rPr kumimoji="1" lang="en-US" altLang="zh-CN" sz="36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GL</a:t>
            </a:r>
            <a:r>
              <a:rPr kumimoji="1" lang="en-US" altLang="zh-CN" sz="36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=L/R</a:t>
            </a:r>
          </a:p>
        </p:txBody>
      </p:sp>
      <p:sp>
        <p:nvSpPr>
          <p:cNvPr id="115736" name="Rectangle 24"/>
          <p:cNvSpPr>
            <a:spLocks noChangeArrowheads="1"/>
          </p:cNvSpPr>
          <p:nvPr/>
        </p:nvSpPr>
        <p:spPr bwMode="auto">
          <a:xfrm>
            <a:off x="684213" y="3175000"/>
            <a:ext cx="7188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b="0" i="1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为与动态元件相连的一端口电路的等效电阻</a:t>
            </a:r>
          </a:p>
        </p:txBody>
      </p:sp>
      <p:sp>
        <p:nvSpPr>
          <p:cNvPr id="115737" name="AutoShape 25"/>
          <p:cNvSpPr>
            <a:spLocks noChangeArrowheads="1"/>
          </p:cNvSpPr>
          <p:nvPr/>
        </p:nvSpPr>
        <p:spPr bwMode="auto">
          <a:xfrm>
            <a:off x="468313" y="1878013"/>
            <a:ext cx="1079500" cy="1008062"/>
          </a:xfrm>
          <a:prstGeom prst="wedgeRoundRectCallout">
            <a:avLst>
              <a:gd name="adj1" fmla="val 108972"/>
              <a:gd name="adj2" fmla="val -5435"/>
              <a:gd name="adj3" fmla="val 16667"/>
            </a:avLst>
          </a:prstGeom>
          <a:solidFill>
            <a:srgbClr val="00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RC</a:t>
            </a:r>
          </a:p>
          <a:p>
            <a:pPr algn="ctr" eaLnBrk="1" hangingPunct="1"/>
            <a:r>
              <a:rPr lang="zh-CN" altLang="en-US" dirty="0">
                <a:solidFill>
                  <a:schemeClr val="bg1"/>
                </a:solidFill>
              </a:rPr>
              <a:t>电路</a:t>
            </a:r>
          </a:p>
        </p:txBody>
      </p:sp>
      <p:sp>
        <p:nvSpPr>
          <p:cNvPr id="115738" name="AutoShape 26"/>
          <p:cNvSpPr>
            <a:spLocks noChangeArrowheads="1"/>
          </p:cNvSpPr>
          <p:nvPr/>
        </p:nvSpPr>
        <p:spPr bwMode="auto">
          <a:xfrm>
            <a:off x="7872413" y="2049720"/>
            <a:ext cx="1079500" cy="1008063"/>
          </a:xfrm>
          <a:prstGeom prst="wedgeRoundRectCallout">
            <a:avLst>
              <a:gd name="adj1" fmla="val -132500"/>
              <a:gd name="adj2" fmla="val -21023"/>
              <a:gd name="adj3" fmla="val 16667"/>
            </a:avLst>
          </a:prstGeom>
          <a:solidFill>
            <a:srgbClr val="00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RL</a:t>
            </a:r>
          </a:p>
          <a:p>
            <a:pPr algn="ctr" eaLnBrk="1" hangingPunct="1"/>
            <a:r>
              <a:rPr lang="zh-CN" altLang="en-US" dirty="0">
                <a:solidFill>
                  <a:schemeClr val="bg1"/>
                </a:solidFill>
              </a:rPr>
              <a:t>电路</a:t>
            </a:r>
          </a:p>
        </p:txBody>
      </p:sp>
    </p:spTree>
    <p:extLst>
      <p:ext uri="{BB962C8B-B14F-4D97-AF65-F5344CB8AC3E}">
        <p14:creationId xmlns:p14="http://schemas.microsoft.com/office/powerpoint/2010/main" val="179799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15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115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2000"/>
                                        <p:tgtEl>
                                          <p:spTgt spid="115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5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115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115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4" grpId="0" autoUpdateAnimBg="0"/>
      <p:bldP spid="115716" grpId="0" autoUpdateAnimBg="0"/>
      <p:bldP spid="115717" grpId="0" autoUpdateAnimBg="0"/>
      <p:bldP spid="115734" grpId="0" animBg="1"/>
      <p:bldP spid="115735" grpId="0" animBg="1"/>
      <p:bldP spid="115736" grpId="0"/>
      <p:bldP spid="115737" grpId="0" animBg="1"/>
      <p:bldP spid="11573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41" name="Text Box 6"/>
          <p:cNvSpPr txBox="1">
            <a:spLocks noChangeArrowheads="1"/>
          </p:cNvSpPr>
          <p:nvPr/>
        </p:nvSpPr>
        <p:spPr bwMode="auto">
          <a:xfrm>
            <a:off x="2374900" y="253047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kumimoji="1" lang="zh-CN" altLang="zh-CN" sz="24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5734" name="Rectangle 22"/>
          <p:cNvSpPr>
            <a:spLocks noChangeArrowheads="1"/>
          </p:cNvSpPr>
          <p:nvPr/>
        </p:nvSpPr>
        <p:spPr bwMode="auto">
          <a:xfrm>
            <a:off x="2771800" y="3057783"/>
            <a:ext cx="2880320" cy="648512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36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</a:t>
            </a:r>
            <a:r>
              <a:rPr kumimoji="1" lang="en-US" altLang="zh-CN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=     </a:t>
            </a:r>
            <a:r>
              <a:rPr kumimoji="1" lang="en-US" altLang="zh-CN" sz="36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    C</a:t>
            </a:r>
          </a:p>
        </p:txBody>
      </p:sp>
      <p:sp>
        <p:nvSpPr>
          <p:cNvPr id="115735" name="Rectangle 23"/>
          <p:cNvSpPr>
            <a:spLocks noChangeArrowheads="1"/>
          </p:cNvSpPr>
          <p:nvPr/>
        </p:nvSpPr>
        <p:spPr bwMode="auto">
          <a:xfrm>
            <a:off x="2843808" y="4406347"/>
            <a:ext cx="2880320" cy="648512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36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</a:t>
            </a:r>
            <a:r>
              <a:rPr kumimoji="1" lang="en-US" altLang="zh-CN" sz="36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=    </a:t>
            </a:r>
            <a:r>
              <a:rPr kumimoji="1" lang="en-US" altLang="zh-CN" sz="3600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G     L</a:t>
            </a:r>
            <a:endParaRPr kumimoji="1" lang="en-US" altLang="zh-CN" sz="3600" b="0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15737" name="AutoShape 25"/>
          <p:cNvSpPr>
            <a:spLocks noChangeArrowheads="1"/>
          </p:cNvSpPr>
          <p:nvPr/>
        </p:nvSpPr>
        <p:spPr bwMode="auto">
          <a:xfrm>
            <a:off x="899592" y="2878008"/>
            <a:ext cx="1079500" cy="1008062"/>
          </a:xfrm>
          <a:prstGeom prst="wedgeRoundRectCallout">
            <a:avLst>
              <a:gd name="adj1" fmla="val 108972"/>
              <a:gd name="adj2" fmla="val -5435"/>
              <a:gd name="adj3" fmla="val 16667"/>
            </a:avLst>
          </a:prstGeom>
          <a:solidFill>
            <a:srgbClr val="00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RC</a:t>
            </a:r>
          </a:p>
          <a:p>
            <a:pPr algn="ctr" eaLnBrk="1" hangingPunct="1"/>
            <a:r>
              <a:rPr lang="zh-CN" altLang="en-US" dirty="0">
                <a:solidFill>
                  <a:schemeClr val="bg1"/>
                </a:solidFill>
              </a:rPr>
              <a:t>电路</a:t>
            </a:r>
          </a:p>
        </p:txBody>
      </p:sp>
      <p:sp>
        <p:nvSpPr>
          <p:cNvPr id="115738" name="AutoShape 26"/>
          <p:cNvSpPr>
            <a:spLocks noChangeArrowheads="1"/>
          </p:cNvSpPr>
          <p:nvPr/>
        </p:nvSpPr>
        <p:spPr bwMode="auto">
          <a:xfrm>
            <a:off x="6763603" y="4550827"/>
            <a:ext cx="1079500" cy="1008063"/>
          </a:xfrm>
          <a:prstGeom prst="wedgeRoundRectCallout">
            <a:avLst>
              <a:gd name="adj1" fmla="val -132500"/>
              <a:gd name="adj2" fmla="val -21023"/>
              <a:gd name="adj3" fmla="val 16667"/>
            </a:avLst>
          </a:prstGeom>
          <a:solidFill>
            <a:srgbClr val="00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b="0" i="1" dirty="0">
                <a:solidFill>
                  <a:schemeClr val="bg1"/>
                </a:solidFill>
                <a:latin typeface="Times New Roman" panose="02020603050405020304" pitchFamily="18" charset="0"/>
                <a:ea typeface="仿宋_GB2312" pitchFamily="49" charset="-122"/>
              </a:rPr>
              <a:t>RL</a:t>
            </a:r>
          </a:p>
          <a:p>
            <a:pPr algn="ctr" eaLnBrk="1" hangingPunct="1"/>
            <a:r>
              <a:rPr lang="zh-CN" altLang="en-US" dirty="0">
                <a:solidFill>
                  <a:schemeClr val="bg1"/>
                </a:solidFill>
              </a:rPr>
              <a:t>电路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BBE333-FA08-4EDF-92AC-8C844FF881B9}"/>
              </a:ext>
            </a:extLst>
          </p:cNvPr>
          <p:cNvSpPr txBox="1"/>
          <p:nvPr/>
        </p:nvSpPr>
        <p:spPr>
          <a:xfrm>
            <a:off x="971600" y="1034292"/>
            <a:ext cx="78790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一阶电路时间常数简单记忆方法：</a:t>
            </a:r>
          </a:p>
        </p:txBody>
      </p:sp>
    </p:spTree>
    <p:extLst>
      <p:ext uri="{BB962C8B-B14F-4D97-AF65-F5344CB8AC3E}">
        <p14:creationId xmlns:p14="http://schemas.microsoft.com/office/powerpoint/2010/main" val="111902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115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2000"/>
                                        <p:tgtEl>
                                          <p:spTgt spid="115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34" grpId="0" animBg="1"/>
      <p:bldP spid="115735" grpId="0" animBg="1"/>
      <p:bldP spid="115737" grpId="0" animBg="1"/>
      <p:bldP spid="11573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C92EECF-7008-4B57-908F-9BE96135F5A3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2021/4/16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4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4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24417A-152F-4D72-94DA-3CB7CC1E6015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204846" name="Object 46"/>
          <p:cNvGraphicFramePr>
            <a:graphicFrameLocks noChangeAspect="1"/>
          </p:cNvGraphicFramePr>
          <p:nvPr/>
        </p:nvGraphicFramePr>
        <p:xfrm>
          <a:off x="2771775" y="2470150"/>
          <a:ext cx="256540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89" name="公式" r:id="rId3" imgW="1282700" imgH="444500" progId="Equation.3">
                  <p:embed/>
                </p:oleObj>
              </mc:Choice>
              <mc:Fallback>
                <p:oleObj name="公式" r:id="rId3" imgW="1282700" imgH="44450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470150"/>
                        <a:ext cx="2565400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9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874228"/>
              </p:ext>
            </p:extLst>
          </p:nvPr>
        </p:nvGraphicFramePr>
        <p:xfrm>
          <a:off x="2699792" y="3789040"/>
          <a:ext cx="42132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90" name="Equation" r:id="rId5" imgW="2108160" imgH="253800" progId="Equation.DSMT4">
                  <p:embed/>
                </p:oleObj>
              </mc:Choice>
              <mc:Fallback>
                <p:oleObj name="Equation" r:id="rId5" imgW="2108160" imgH="253800" progId="Equation.DSMT4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3789040"/>
                        <a:ext cx="421322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0" name="Object 50"/>
          <p:cNvGraphicFramePr>
            <a:graphicFrameLocks noChangeAspect="1"/>
          </p:cNvGraphicFramePr>
          <p:nvPr/>
        </p:nvGraphicFramePr>
        <p:xfrm>
          <a:off x="2819400" y="5029200"/>
          <a:ext cx="4138613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91" name="公式" r:id="rId7" imgW="2070100" imgH="406400" progId="Equation.3">
                  <p:embed/>
                </p:oleObj>
              </mc:Choice>
              <mc:Fallback>
                <p:oleObj name="公式" r:id="rId7" imgW="2070100" imgH="406400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029200"/>
                        <a:ext cx="4138613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2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006242"/>
              </p:ext>
            </p:extLst>
          </p:nvPr>
        </p:nvGraphicFramePr>
        <p:xfrm>
          <a:off x="4800600" y="4563541"/>
          <a:ext cx="3198813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92" name="Equation" r:id="rId9" imgW="1600200" imgH="241300" progId="Equation.3">
                  <p:embed/>
                </p:oleObj>
              </mc:Choice>
              <mc:Fallback>
                <p:oleObj name="Equation" r:id="rId9" imgW="1600200" imgH="241300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563541"/>
                        <a:ext cx="3198813" cy="481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3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34556"/>
              </p:ext>
            </p:extLst>
          </p:nvPr>
        </p:nvGraphicFramePr>
        <p:xfrm>
          <a:off x="8001000" y="4563541"/>
          <a:ext cx="939800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93" name="Equation" r:id="rId11" imgW="469696" imgH="203112" progId="Equation.3">
                  <p:embed/>
                </p:oleObj>
              </mc:Choice>
              <mc:Fallback>
                <p:oleObj name="Equation" r:id="rId11" imgW="469696" imgH="203112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0" y="4563541"/>
                        <a:ext cx="939800" cy="40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4855" name="Group 55"/>
          <p:cNvGrpSpPr>
            <a:grpSpLocks/>
          </p:cNvGrpSpPr>
          <p:nvPr/>
        </p:nvGrpSpPr>
        <p:grpSpPr bwMode="auto">
          <a:xfrm>
            <a:off x="3476267" y="1483630"/>
            <a:ext cx="1014412" cy="1116013"/>
            <a:chOff x="144" y="672"/>
            <a:chExt cx="639" cy="703"/>
          </a:xfrm>
        </p:grpSpPr>
        <p:graphicFrame>
          <p:nvGraphicFramePr>
            <p:cNvPr id="10265" name="Object 48"/>
            <p:cNvGraphicFramePr>
              <a:graphicFrameLocks noChangeAspect="1"/>
            </p:cNvGraphicFramePr>
            <p:nvPr/>
          </p:nvGraphicFramePr>
          <p:xfrm>
            <a:off x="288" y="1104"/>
            <a:ext cx="495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194" name="Equation" r:id="rId13" imgW="393359" imgH="215713" progId="Equation.3">
                    <p:embed/>
                  </p:oleObj>
                </mc:Choice>
                <mc:Fallback>
                  <p:oleObj name="Equation" r:id="rId13" imgW="393359" imgH="215713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1104"/>
                          <a:ext cx="495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66" name="AutoShape 54"/>
            <p:cNvSpPr>
              <a:spLocks/>
            </p:cNvSpPr>
            <p:nvPr/>
          </p:nvSpPr>
          <p:spPr bwMode="auto">
            <a:xfrm>
              <a:off x="144" y="672"/>
              <a:ext cx="96" cy="624"/>
            </a:xfrm>
            <a:prstGeom prst="leftBrace">
              <a:avLst>
                <a:gd name="adj1" fmla="val 54167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ea typeface="隶书" panose="02010509060101010101" pitchFamily="49" charset="-122"/>
              </a:endParaRPr>
            </a:p>
          </p:txBody>
        </p:sp>
      </p:grpSp>
      <p:grpSp>
        <p:nvGrpSpPr>
          <p:cNvPr id="204865" name="Group 65"/>
          <p:cNvGrpSpPr>
            <a:grpSpLocks/>
          </p:cNvGrpSpPr>
          <p:nvPr/>
        </p:nvGrpSpPr>
        <p:grpSpPr bwMode="auto">
          <a:xfrm>
            <a:off x="2235200" y="4365104"/>
            <a:ext cx="2336800" cy="914400"/>
            <a:chOff x="1408" y="2659"/>
            <a:chExt cx="1472" cy="576"/>
          </a:xfrm>
        </p:grpSpPr>
        <p:graphicFrame>
          <p:nvGraphicFramePr>
            <p:cNvPr id="10263" name="Object 30"/>
            <p:cNvGraphicFramePr>
              <a:graphicFrameLocks noChangeAspect="1"/>
            </p:cNvGraphicFramePr>
            <p:nvPr/>
          </p:nvGraphicFramePr>
          <p:xfrm>
            <a:off x="1408" y="2832"/>
            <a:ext cx="1424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195" name="Equation" r:id="rId15" imgW="1101028" imgH="171543" progId="Equation.3">
                    <p:embed/>
                  </p:oleObj>
                </mc:Choice>
                <mc:Fallback>
                  <p:oleObj name="Equation" r:id="rId15" imgW="1101028" imgH="171543" progId="Equation.3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08" y="2832"/>
                          <a:ext cx="1424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99">
                                  <a:alpha val="50195"/>
                                </a:srgbClr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264" name="Line 56"/>
            <p:cNvSpPr>
              <a:spLocks noChangeShapeType="1"/>
            </p:cNvSpPr>
            <p:nvPr/>
          </p:nvSpPr>
          <p:spPr bwMode="auto">
            <a:xfrm>
              <a:off x="2880" y="2659"/>
              <a:ext cx="0" cy="57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04866" name="Group 66"/>
          <p:cNvGrpSpPr>
            <a:grpSpLocks/>
          </p:cNvGrpSpPr>
          <p:nvPr/>
        </p:nvGrpSpPr>
        <p:grpSpPr bwMode="auto">
          <a:xfrm>
            <a:off x="333836" y="1420032"/>
            <a:ext cx="7359798" cy="785812"/>
            <a:chOff x="0" y="528"/>
            <a:chExt cx="4046" cy="4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61" name="Object 47"/>
                <p:cNvSpPr txBox="1"/>
                <p:nvPr/>
              </p:nvSpPr>
              <p:spPr bwMode="auto">
                <a:xfrm>
                  <a:off x="1824" y="528"/>
                  <a:ext cx="2222" cy="4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  <m:f>
                          <m:f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zh-CN" altLang="en-US" sz="2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zh-CN" altLang="en-US" sz="2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zh-CN" altLang="en-US" sz="2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zh-CN" altLang="en-US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</m:m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0261" name="Object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24" y="528"/>
                  <a:ext cx="2222" cy="495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0262" name="Object 57"/>
                <p:cNvGraphicFramePr>
                  <a:graphicFrameLocks noChangeAspect="1"/>
                </p:cNvGraphicFramePr>
                <p:nvPr/>
              </p:nvGraphicFramePr>
              <p:xfrm>
                <a:off x="0" y="624"/>
                <a:ext cx="1616" cy="22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63196" name="Equation" r:id="rId18" imgW="1253439" imgH="148466" progId="Equation.DSMT4">
                        <p:embed/>
                      </p:oleObj>
                    </mc:Choice>
                    <mc:Fallback>
                      <p:oleObj name="Equation" r:id="rId18" imgW="1253439" imgH="148466" progId="Equation.DSMT4">
                        <p:embed/>
                        <p:pic>
                          <p:nvPicPr>
                            <p:cNvPr id="0" name="Object 5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9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0" y="624"/>
                              <a:ext cx="1616" cy="22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99">
                                      <a:alpha val="50195"/>
                                    </a:srgbClr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0262" name="Object 57"/>
                <p:cNvGraphicFramePr>
                  <a:graphicFrameLocks noChangeAspect="1"/>
                </p:cNvGraphicFramePr>
                <p:nvPr/>
              </p:nvGraphicFramePr>
              <p:xfrm>
                <a:off x="0" y="624"/>
                <a:ext cx="1616" cy="22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62966" name="Equation" r:id="rId20" imgW="1253439" imgH="148466" progId="Equation.DSMT4">
                        <p:embed/>
                      </p:oleObj>
                    </mc:Choice>
                    <mc:Fallback>
                      <p:oleObj name="Equation" r:id="rId20" imgW="1253439" imgH="148466" progId="Equation.DSMT4">
                        <p:embed/>
                        <p:pic>
                          <p:nvPicPr>
                            <p:cNvPr id="0" name="Object 5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2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0" y="624"/>
                              <a:ext cx="1616" cy="22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99">
                                      <a:alpha val="50195"/>
                                    </a:srgbClr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sp>
        <p:nvSpPr>
          <p:cNvPr id="27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8515350" cy="4699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8.3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直流电源激励下的响应</a:t>
            </a:r>
            <a:endParaRPr lang="en-US" altLang="zh-CN" sz="24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 bwMode="auto">
          <a:xfrm>
            <a:off x="323850" y="696913"/>
            <a:ext cx="851535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8.3.1</a:t>
            </a:r>
            <a:r>
              <a:rPr lang="zh-CN" alt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直流电源激励下的</a:t>
            </a:r>
            <a:r>
              <a:rPr lang="en-US" altLang="zh-CN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RC</a:t>
            </a:r>
            <a:r>
              <a:rPr lang="zh-CN" alt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电路</a:t>
            </a:r>
            <a:endParaRPr lang="en-US" altLang="zh-CN" sz="24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 bwMode="auto">
          <a:xfrm>
            <a:off x="354119" y="1119883"/>
            <a:ext cx="851535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3</a:t>
            </a:r>
            <a:r>
              <a:rPr lang="en-US" altLang="zh-CN" b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. </a:t>
            </a:r>
            <a:r>
              <a:rPr lang="zh-CN" altLang="en-US" b="1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三要素法</a:t>
            </a:r>
            <a:endParaRPr lang="en-US" altLang="zh-CN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179512" y="2870200"/>
            <a:ext cx="25058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其解的一般形式为：</a:t>
            </a:r>
          </a:p>
        </p:txBody>
      </p: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1142064" y="3303885"/>
            <a:ext cx="13659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令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 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  <a:r>
              <a:rPr kumimoji="1" lang="en-US" altLang="zh-CN" sz="24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</a:p>
        </p:txBody>
      </p:sp>
      <p:graphicFrame>
        <p:nvGraphicFramePr>
          <p:cNvPr id="32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2602657"/>
              </p:ext>
            </p:extLst>
          </p:nvPr>
        </p:nvGraphicFramePr>
        <p:xfrm>
          <a:off x="2739256" y="3309938"/>
          <a:ext cx="2336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97" name="Equation" r:id="rId22" imgW="1168200" imgH="241200" progId="Equation.DSMT4">
                  <p:embed/>
                </p:oleObj>
              </mc:Choice>
              <mc:Fallback>
                <p:oleObj name="Equation" r:id="rId22" imgW="1168200" imgH="241200" progId="Equation.DSMT4">
                  <p:embed/>
                  <p:pic>
                    <p:nvPicPr>
                      <p:cNvPr id="204846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9256" y="3309938"/>
                        <a:ext cx="23368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Line 56"/>
          <p:cNvSpPr>
            <a:spLocks noChangeShapeType="1"/>
          </p:cNvSpPr>
          <p:nvPr/>
        </p:nvSpPr>
        <p:spPr bwMode="auto">
          <a:xfrm flipV="1">
            <a:off x="5160052" y="3492376"/>
            <a:ext cx="423664" cy="773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34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1890450"/>
              </p:ext>
            </p:extLst>
          </p:nvPr>
        </p:nvGraphicFramePr>
        <p:xfrm>
          <a:off x="5789613" y="3292475"/>
          <a:ext cx="2336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98" name="Equation" r:id="rId24" imgW="1168200" imgH="241200" progId="Equation.DSMT4">
                  <p:embed/>
                </p:oleObj>
              </mc:Choice>
              <mc:Fallback>
                <p:oleObj name="Equation" r:id="rId24" imgW="1168200" imgH="241200" progId="Equation.DSMT4">
                  <p:embed/>
                  <p:pic>
                    <p:nvPicPr>
                      <p:cNvPr id="32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9613" y="3292475"/>
                        <a:ext cx="23368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Line 56"/>
          <p:cNvSpPr>
            <a:spLocks noChangeShapeType="1"/>
          </p:cNvSpPr>
          <p:nvPr/>
        </p:nvSpPr>
        <p:spPr bwMode="auto">
          <a:xfrm flipV="1">
            <a:off x="8165140" y="3500259"/>
            <a:ext cx="423664" cy="7739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4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4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4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04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04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04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4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utoUpdateAnimBg="0"/>
      <p:bldP spid="31" grpId="0" build="p" autoUpdateAnimBg="0"/>
      <p:bldP spid="33" grpId="0" animBg="1"/>
      <p:bldP spid="3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B52EAC-F32A-41E3-AA42-767AFD0E1305}" type="datetime1">
              <a:rPr lang="zh-CN" altLang="en-US" smtClean="0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7B57A5-A3A8-4322-83D4-7F78BCCCB6EA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graphicFrame>
        <p:nvGraphicFramePr>
          <p:cNvPr id="7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258544"/>
              </p:ext>
            </p:extLst>
          </p:nvPr>
        </p:nvGraphicFramePr>
        <p:xfrm>
          <a:off x="1908175" y="1152525"/>
          <a:ext cx="500380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70" name="公式" r:id="rId3" imgW="2070100" imgH="406400" progId="Equation.3">
                  <p:embed/>
                </p:oleObj>
              </mc:Choice>
              <mc:Fallback>
                <p:oleObj name="公式" r:id="rId3" imgW="2070100" imgH="406400" progId="Equation.3">
                  <p:embed/>
                  <p:pic>
                    <p:nvPicPr>
                      <p:cNvPr id="20485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1152525"/>
                        <a:ext cx="5003800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223837" y="244897"/>
            <a:ext cx="8515350" cy="4699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8.3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直流电源激励下的响应</a:t>
            </a:r>
            <a:endParaRPr lang="en-US" altLang="zh-CN" sz="24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223837" y="752897"/>
            <a:ext cx="851535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直流电源激励下的一阶电路通解：</a:t>
            </a:r>
            <a:endParaRPr lang="en-US" altLang="zh-CN" sz="24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graphicFrame>
        <p:nvGraphicFramePr>
          <p:cNvPr id="1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930629"/>
              </p:ext>
            </p:extLst>
          </p:nvPr>
        </p:nvGraphicFramePr>
        <p:xfrm>
          <a:off x="332572" y="3829624"/>
          <a:ext cx="3865024" cy="16231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71" name="Equation" r:id="rId5" imgW="1752480" imgH="736560" progId="Equation.DSMT4">
                  <p:embed/>
                </p:oleObj>
              </mc:Choice>
              <mc:Fallback>
                <p:oleObj name="Equation" r:id="rId5" imgW="1752480" imgH="736560" progId="Equation.DSMT4">
                  <p:embed/>
                  <p:pic>
                    <p:nvPicPr>
                      <p:cNvPr id="1239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572" y="3829624"/>
                        <a:ext cx="3865024" cy="16231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3" descr="绿色大理石"/>
          <p:cNvSpPr txBox="1">
            <a:spLocks noChangeArrowheads="1"/>
          </p:cNvSpPr>
          <p:nvPr/>
        </p:nvSpPr>
        <p:spPr bwMode="auto">
          <a:xfrm>
            <a:off x="301117" y="2909293"/>
            <a:ext cx="8136904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</a:rPr>
              <a:t>分析一阶电路问题转为求解电路的三个要素的问题。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4896619" y="4383269"/>
            <a:ext cx="34559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由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</a:rPr>
              <a:t>0-</a:t>
            </a: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时状态求解</a:t>
            </a: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4896619" y="3822229"/>
            <a:ext cx="37798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  <a:latin typeface="楷体_GB2312" pitchFamily="49" charset="-122"/>
              </a:rPr>
              <a:t>用</a:t>
            </a:r>
            <a:r>
              <a:rPr lang="en-US" altLang="zh-CN" b="0" i="1">
                <a:solidFill>
                  <a:schemeClr val="tx1"/>
                </a:solidFill>
                <a:latin typeface="Times New Roman" panose="02020603050405020304" pitchFamily="18" charset="0"/>
              </a:rPr>
              <a:t>t</a:t>
            </a:r>
            <a:r>
              <a:rPr lang="en-US" altLang="zh-CN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lang="zh-CN" altLang="en-US">
                <a:solidFill>
                  <a:schemeClr val="tx1"/>
                </a:solidFill>
                <a:latin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的稳态</a:t>
            </a:r>
            <a:r>
              <a:rPr lang="zh-CN" altLang="en-US">
                <a:solidFill>
                  <a:schemeClr val="tx1"/>
                </a:solidFill>
                <a:latin typeface="楷体_GB2312" pitchFamily="49" charset="-122"/>
              </a:rPr>
              <a:t>电路求解</a:t>
            </a: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4248919" y="4109566"/>
            <a:ext cx="576262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17"/>
          <p:cNvSpPr>
            <a:spLocks noChangeShapeType="1"/>
          </p:cNvSpPr>
          <p:nvPr/>
        </p:nvSpPr>
        <p:spPr bwMode="auto">
          <a:xfrm>
            <a:off x="4282028" y="4614863"/>
            <a:ext cx="576263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8BA48FD-A53A-4C31-BA8C-65F3D9C5339B}"/>
              </a:ext>
            </a:extLst>
          </p:cNvPr>
          <p:cNvSpPr txBox="1"/>
          <p:nvPr/>
        </p:nvSpPr>
        <p:spPr>
          <a:xfrm>
            <a:off x="411173" y="5589299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所有计算都需要利用我们之前的电阻电路知识！</a:t>
            </a:r>
          </a:p>
        </p:txBody>
      </p:sp>
      <p:sp>
        <p:nvSpPr>
          <p:cNvPr id="17" name="Line 17">
            <a:extLst>
              <a:ext uri="{FF2B5EF4-FFF2-40B4-BE49-F238E27FC236}">
                <a16:creationId xmlns:a16="http://schemas.microsoft.com/office/drawing/2014/main" id="{045FCA85-4AE9-41E7-BC42-23B294C30D02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2027" y="5085184"/>
            <a:ext cx="576263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Text Box 14">
            <a:extLst>
              <a:ext uri="{FF2B5EF4-FFF2-40B4-BE49-F238E27FC236}">
                <a16:creationId xmlns:a16="http://schemas.microsoft.com/office/drawing/2014/main" id="{211E8462-4D82-4D97-AB46-0D896842A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6727" y="4929513"/>
            <a:ext cx="34559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  <a:latin typeface="楷体_GB2312" pitchFamily="49" charset="-122"/>
              </a:rPr>
              <a:t>计算</a:t>
            </a: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</a:rPr>
              <a:t>Req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130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Text Box 4"/>
          <p:cNvSpPr txBox="1">
            <a:spLocks noChangeArrowheads="1"/>
          </p:cNvSpPr>
          <p:nvPr/>
        </p:nvSpPr>
        <p:spPr bwMode="auto">
          <a:xfrm>
            <a:off x="3348038" y="1196975"/>
            <a:ext cx="5545137" cy="105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动态元件初始能量为零，由</a:t>
            </a:r>
            <a:r>
              <a:rPr kumimoji="1" lang="en-US" altLang="zh-CN" b="0" i="1">
                <a:solidFill>
                  <a:schemeClr val="tx1"/>
                </a:solidFill>
                <a:latin typeface="Times New Roman" panose="02020603050405020304" pitchFamily="18" charset="0"/>
              </a:rPr>
              <a:t>t </a:t>
            </a:r>
            <a:r>
              <a: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</a:rPr>
              <a:t>&gt;0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电路中外加激励作用所产生的响应。</a:t>
            </a:r>
          </a:p>
        </p:txBody>
      </p:sp>
      <p:graphicFrame>
        <p:nvGraphicFramePr>
          <p:cNvPr id="6656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263284"/>
              </p:ext>
            </p:extLst>
          </p:nvPr>
        </p:nvGraphicFramePr>
        <p:xfrm>
          <a:off x="5481638" y="3290888"/>
          <a:ext cx="2555875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08" name="Equation" r:id="rId3" imgW="1117440" imgH="393480" progId="Equation.DSMT4">
                  <p:embed/>
                </p:oleObj>
              </mc:Choice>
              <mc:Fallback>
                <p:oleObj name="Equation" r:id="rId3" imgW="1117440" imgH="393480" progId="Equation.DSMT4">
                  <p:embed/>
                  <p:pic>
                    <p:nvPicPr>
                      <p:cNvPr id="6656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1638" y="3290888"/>
                        <a:ext cx="2555875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6" name="Text Box 6"/>
          <p:cNvSpPr txBox="1">
            <a:spLocks noChangeArrowheads="1"/>
          </p:cNvSpPr>
          <p:nvPr/>
        </p:nvSpPr>
        <p:spPr bwMode="auto">
          <a:xfrm>
            <a:off x="4067175" y="3429000"/>
            <a:ext cx="23034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方程：</a:t>
            </a:r>
          </a:p>
        </p:txBody>
      </p:sp>
      <p:sp>
        <p:nvSpPr>
          <p:cNvPr id="66610" name="Rectangle 50"/>
          <p:cNvSpPr>
            <a:spLocks noChangeArrowheads="1"/>
          </p:cNvSpPr>
          <p:nvPr/>
        </p:nvSpPr>
        <p:spPr bwMode="auto">
          <a:xfrm>
            <a:off x="323528" y="167829"/>
            <a:ext cx="799323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8.3</a:t>
            </a:r>
            <a:r>
              <a:rPr kumimoji="1" lang="en-US" altLang="zh-CN" sz="3200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.1 </a:t>
            </a:r>
            <a:r>
              <a:rPr kumimoji="1" lang="zh-CN" altLang="en-US" sz="3200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零状态响应</a:t>
            </a:r>
            <a:r>
              <a:rPr kumimoji="1" lang="en-US" altLang="zh-CN" sz="3200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</a:t>
            </a:r>
            <a:r>
              <a:rPr lang="zh-CN" altLang="en-US" sz="32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直流电源激励下的零状态响应，</a:t>
            </a:r>
            <a:r>
              <a:rPr lang="zh-CN" altLang="en-US" sz="3200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阶跃响应</a:t>
            </a:r>
            <a:r>
              <a:rPr kumimoji="1" lang="en-US" altLang="zh-CN" sz="3200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)</a:t>
            </a:r>
            <a:r>
              <a:rPr kumimoji="1" lang="zh-CN" altLang="en-US" sz="3200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     </a:t>
            </a:r>
          </a:p>
        </p:txBody>
      </p:sp>
      <p:sp>
        <p:nvSpPr>
          <p:cNvPr id="66612" name="Text Box 52"/>
          <p:cNvSpPr txBox="1">
            <a:spLocks noChangeArrowheads="1"/>
          </p:cNvSpPr>
          <p:nvPr/>
        </p:nvSpPr>
        <p:spPr bwMode="auto">
          <a:xfrm>
            <a:off x="4716463" y="4508500"/>
            <a:ext cx="2327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解答形式为：</a:t>
            </a:r>
          </a:p>
        </p:txBody>
      </p:sp>
      <p:sp>
        <p:nvSpPr>
          <p:cNvPr id="66616" name="Text Box 56"/>
          <p:cNvSpPr txBox="1">
            <a:spLocks noChangeArrowheads="1"/>
          </p:cNvSpPr>
          <p:nvPr/>
        </p:nvSpPr>
        <p:spPr bwMode="auto">
          <a:xfrm>
            <a:off x="539750" y="2751138"/>
            <a:ext cx="437673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3200" dirty="0">
                <a:solidFill>
                  <a:schemeClr val="tx1"/>
                </a:solidFill>
                <a:latin typeface="楷体_GB2312" pitchFamily="49" charset="-122"/>
              </a:rPr>
              <a:t>1.</a:t>
            </a:r>
            <a:r>
              <a:rPr kumimoji="1" lang="en-US" altLang="zh-CN" sz="3200" b="0" i="1" dirty="0">
                <a:solidFill>
                  <a:schemeClr val="tx1"/>
                </a:solidFill>
                <a:latin typeface="Times New Roman" panose="02020603050405020304" pitchFamily="18" charset="0"/>
              </a:rPr>
              <a:t>RC</a:t>
            </a:r>
            <a:r>
              <a:rPr kumimoji="1" lang="zh-CN" altLang="zh-CN" sz="3200" dirty="0">
                <a:solidFill>
                  <a:schemeClr val="tx1"/>
                </a:solidFill>
                <a:latin typeface="楷体_GB2312" pitchFamily="49" charset="-122"/>
              </a:rPr>
              <a:t>电路的零状态响应</a:t>
            </a:r>
            <a:endParaRPr kumimoji="1" lang="zh-CN" altLang="en-US" sz="3200" dirty="0">
              <a:solidFill>
                <a:schemeClr val="tx1"/>
              </a:solidFill>
              <a:latin typeface="楷体_GB2312" pitchFamily="49" charset="-122"/>
            </a:endParaRPr>
          </a:p>
        </p:txBody>
      </p:sp>
      <p:sp>
        <p:nvSpPr>
          <p:cNvPr id="66617" name="Text Box 57"/>
          <p:cNvSpPr txBox="1">
            <a:spLocks noChangeArrowheads="1"/>
          </p:cNvSpPr>
          <p:nvPr/>
        </p:nvSpPr>
        <p:spPr bwMode="auto">
          <a:xfrm>
            <a:off x="539750" y="1341438"/>
            <a:ext cx="2089150" cy="1169551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</a:rPr>
              <a:t>零状态响应：</a:t>
            </a:r>
            <a:endParaRPr lang="en-US" altLang="zh-CN" dirty="0">
              <a:solidFill>
                <a:schemeClr val="tx1"/>
              </a:solidFill>
            </a:endParaRPr>
          </a:p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</a:rPr>
              <a:t>（零初态）</a:t>
            </a:r>
          </a:p>
        </p:txBody>
      </p:sp>
      <p:sp>
        <p:nvSpPr>
          <p:cNvPr id="66618" name="AutoShape 58"/>
          <p:cNvSpPr>
            <a:spLocks noChangeArrowheads="1"/>
          </p:cNvSpPr>
          <p:nvPr/>
        </p:nvSpPr>
        <p:spPr bwMode="auto">
          <a:xfrm>
            <a:off x="2771775" y="1557338"/>
            <a:ext cx="576263" cy="144462"/>
          </a:xfrm>
          <a:prstGeom prst="rightArrow">
            <a:avLst>
              <a:gd name="adj1" fmla="val 50000"/>
              <a:gd name="adj2" fmla="val 99726"/>
            </a:avLst>
          </a:prstGeom>
          <a:solidFill>
            <a:srgbClr val="00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4" name="Group 75"/>
          <p:cNvGrpSpPr>
            <a:grpSpLocks/>
          </p:cNvGrpSpPr>
          <p:nvPr/>
        </p:nvGrpSpPr>
        <p:grpSpPr bwMode="auto">
          <a:xfrm>
            <a:off x="498475" y="3429000"/>
            <a:ext cx="3630613" cy="2462213"/>
            <a:chOff x="2990" y="2251"/>
            <a:chExt cx="2287" cy="1551"/>
          </a:xfrm>
        </p:grpSpPr>
        <p:sp>
          <p:nvSpPr>
            <p:cNvPr id="43028" name="Line 76"/>
            <p:cNvSpPr>
              <a:spLocks noChangeShapeType="1"/>
            </p:cNvSpPr>
            <p:nvPr/>
          </p:nvSpPr>
          <p:spPr bwMode="auto">
            <a:xfrm flipH="1" flipV="1">
              <a:off x="4966" y="3158"/>
              <a:ext cx="1" cy="31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9" name="Line 77"/>
            <p:cNvSpPr>
              <a:spLocks noChangeShapeType="1"/>
            </p:cNvSpPr>
            <p:nvPr/>
          </p:nvSpPr>
          <p:spPr bwMode="auto">
            <a:xfrm flipV="1">
              <a:off x="4966" y="2705"/>
              <a:ext cx="0" cy="32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0" name="Oval 78"/>
            <p:cNvSpPr>
              <a:spLocks noChangeArrowheads="1"/>
            </p:cNvSpPr>
            <p:nvPr/>
          </p:nvSpPr>
          <p:spPr bwMode="auto">
            <a:xfrm>
              <a:off x="3061" y="2886"/>
              <a:ext cx="363" cy="3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43031" name="Group 79"/>
            <p:cNvGrpSpPr>
              <a:grpSpLocks/>
            </p:cNvGrpSpPr>
            <p:nvPr/>
          </p:nvGrpSpPr>
          <p:grpSpPr bwMode="auto">
            <a:xfrm>
              <a:off x="3969" y="3067"/>
              <a:ext cx="263" cy="354"/>
              <a:chOff x="1872" y="482"/>
              <a:chExt cx="240" cy="286"/>
            </a:xfrm>
          </p:grpSpPr>
          <p:sp>
            <p:nvSpPr>
              <p:cNvPr id="43060" name="Line 80"/>
              <p:cNvSpPr>
                <a:spLocks noChangeShapeType="1"/>
              </p:cNvSpPr>
              <p:nvPr/>
            </p:nvSpPr>
            <p:spPr bwMode="auto">
              <a:xfrm>
                <a:off x="1872" y="768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61" name="Text Box 81"/>
              <p:cNvSpPr txBox="1">
                <a:spLocks noChangeArrowheads="1"/>
              </p:cNvSpPr>
              <p:nvPr/>
            </p:nvSpPr>
            <p:spPr bwMode="auto">
              <a:xfrm>
                <a:off x="1884" y="482"/>
                <a:ext cx="162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3032" name="Line 82"/>
            <p:cNvSpPr>
              <a:spLocks noChangeShapeType="1"/>
            </p:cNvSpPr>
            <p:nvPr/>
          </p:nvSpPr>
          <p:spPr bwMode="auto">
            <a:xfrm flipH="1">
              <a:off x="3814" y="2456"/>
              <a:ext cx="158" cy="17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3" name="Text Box 83"/>
            <p:cNvSpPr txBox="1">
              <a:spLocks noChangeArrowheads="1"/>
            </p:cNvSpPr>
            <p:nvPr/>
          </p:nvSpPr>
          <p:spPr bwMode="auto">
            <a:xfrm>
              <a:off x="2990" y="2341"/>
              <a:ext cx="6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S(</a:t>
              </a:r>
              <a:r>
                <a:rPr kumimoji="1"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=0)</a:t>
              </a:r>
            </a:p>
          </p:txBody>
        </p:sp>
        <p:sp>
          <p:nvSpPr>
            <p:cNvPr id="43034" name="Text Box 84"/>
            <p:cNvSpPr txBox="1">
              <a:spLocks noChangeArrowheads="1"/>
            </p:cNvSpPr>
            <p:nvPr/>
          </p:nvSpPr>
          <p:spPr bwMode="auto">
            <a:xfrm>
              <a:off x="3470" y="2886"/>
              <a:ext cx="3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43035" name="Group 85"/>
            <p:cNvGrpSpPr>
              <a:grpSpLocks/>
            </p:cNvGrpSpPr>
            <p:nvPr/>
          </p:nvGrpSpPr>
          <p:grpSpPr bwMode="auto">
            <a:xfrm>
              <a:off x="3969" y="2659"/>
              <a:ext cx="649" cy="375"/>
              <a:chOff x="818" y="780"/>
              <a:chExt cx="592" cy="302"/>
            </a:xfrm>
          </p:grpSpPr>
          <p:grpSp>
            <p:nvGrpSpPr>
              <p:cNvPr id="43056" name="Group 86"/>
              <p:cNvGrpSpPr>
                <a:grpSpLocks/>
              </p:cNvGrpSpPr>
              <p:nvPr/>
            </p:nvGrpSpPr>
            <p:grpSpPr bwMode="auto">
              <a:xfrm>
                <a:off x="818" y="780"/>
                <a:ext cx="592" cy="263"/>
                <a:chOff x="818" y="780"/>
                <a:chExt cx="592" cy="263"/>
              </a:xfrm>
            </p:grpSpPr>
            <p:sp>
              <p:nvSpPr>
                <p:cNvPr id="43058" name="Text Box 87"/>
                <p:cNvSpPr txBox="1">
                  <a:spLocks noChangeArrowheads="1"/>
                </p:cNvSpPr>
                <p:nvPr/>
              </p:nvSpPr>
              <p:spPr bwMode="auto">
                <a:xfrm>
                  <a:off x="818" y="780"/>
                  <a:ext cx="223" cy="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</a:p>
              </p:txBody>
            </p:sp>
            <p:sp>
              <p:nvSpPr>
                <p:cNvPr id="43059" name="Text Box 88"/>
                <p:cNvSpPr txBox="1">
                  <a:spLocks noChangeArrowheads="1"/>
                </p:cNvSpPr>
                <p:nvPr/>
              </p:nvSpPr>
              <p:spPr bwMode="auto">
                <a:xfrm>
                  <a:off x="1202" y="780"/>
                  <a:ext cx="208" cy="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</a:p>
              </p:txBody>
            </p:sp>
          </p:grpSp>
          <p:sp>
            <p:nvSpPr>
              <p:cNvPr id="43057" name="Text Box 89"/>
              <p:cNvSpPr txBox="1">
                <a:spLocks noChangeArrowheads="1"/>
              </p:cNvSpPr>
              <p:nvPr/>
            </p:nvSpPr>
            <p:spPr bwMode="auto">
              <a:xfrm>
                <a:off x="974" y="819"/>
                <a:ext cx="300" cy="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baseline="-25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</a:p>
            </p:txBody>
          </p:sp>
        </p:grpSp>
        <p:sp>
          <p:nvSpPr>
            <p:cNvPr id="43036" name="Line 90"/>
            <p:cNvSpPr>
              <a:spLocks noChangeShapeType="1"/>
            </p:cNvSpPr>
            <p:nvPr/>
          </p:nvSpPr>
          <p:spPr bwMode="auto">
            <a:xfrm>
              <a:off x="3969" y="2704"/>
              <a:ext cx="100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7" name="Line 91"/>
            <p:cNvSpPr>
              <a:spLocks noChangeShapeType="1"/>
            </p:cNvSpPr>
            <p:nvPr/>
          </p:nvSpPr>
          <p:spPr bwMode="auto">
            <a:xfrm>
              <a:off x="3243" y="2704"/>
              <a:ext cx="36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8" name="Line 92"/>
            <p:cNvSpPr>
              <a:spLocks noChangeShapeType="1"/>
            </p:cNvSpPr>
            <p:nvPr/>
          </p:nvSpPr>
          <p:spPr bwMode="auto">
            <a:xfrm>
              <a:off x="3243" y="2704"/>
              <a:ext cx="0" cy="77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9" name="Text Box 93"/>
            <p:cNvSpPr txBox="1">
              <a:spLocks noChangeArrowheads="1"/>
            </p:cNvSpPr>
            <p:nvPr/>
          </p:nvSpPr>
          <p:spPr bwMode="auto">
            <a:xfrm>
              <a:off x="5012" y="2659"/>
              <a:ext cx="2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43040" name="Group 94"/>
            <p:cNvGrpSpPr>
              <a:grpSpLocks/>
            </p:cNvGrpSpPr>
            <p:nvPr/>
          </p:nvGrpSpPr>
          <p:grpSpPr bwMode="auto">
            <a:xfrm>
              <a:off x="4513" y="2704"/>
              <a:ext cx="335" cy="802"/>
              <a:chOff x="1982" y="732"/>
              <a:chExt cx="305" cy="647"/>
            </a:xfrm>
          </p:grpSpPr>
          <p:grpSp>
            <p:nvGrpSpPr>
              <p:cNvPr id="43052" name="Group 95"/>
              <p:cNvGrpSpPr>
                <a:grpSpLocks/>
              </p:cNvGrpSpPr>
              <p:nvPr/>
            </p:nvGrpSpPr>
            <p:grpSpPr bwMode="auto">
              <a:xfrm>
                <a:off x="2065" y="732"/>
                <a:ext cx="222" cy="647"/>
                <a:chOff x="1633" y="1260"/>
                <a:chExt cx="222" cy="647"/>
              </a:xfrm>
            </p:grpSpPr>
            <p:sp>
              <p:nvSpPr>
                <p:cNvPr id="43054" name="Text Box 96"/>
                <p:cNvSpPr txBox="1">
                  <a:spLocks noChangeArrowheads="1"/>
                </p:cNvSpPr>
                <p:nvPr/>
              </p:nvSpPr>
              <p:spPr bwMode="auto">
                <a:xfrm>
                  <a:off x="1633" y="1260"/>
                  <a:ext cx="222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</a:p>
              </p:txBody>
            </p:sp>
            <p:sp>
              <p:nvSpPr>
                <p:cNvPr id="43055" name="Text Box 97"/>
                <p:cNvSpPr txBox="1">
                  <a:spLocks noChangeArrowheads="1"/>
                </p:cNvSpPr>
                <p:nvPr/>
              </p:nvSpPr>
              <p:spPr bwMode="auto">
                <a:xfrm>
                  <a:off x="1634" y="1643"/>
                  <a:ext cx="20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</a:p>
              </p:txBody>
            </p:sp>
          </p:grpSp>
          <p:sp>
            <p:nvSpPr>
              <p:cNvPr id="43053" name="Text Box 98"/>
              <p:cNvSpPr txBox="1">
                <a:spLocks noChangeArrowheads="1"/>
              </p:cNvSpPr>
              <p:nvPr/>
            </p:nvSpPr>
            <p:spPr bwMode="auto">
              <a:xfrm>
                <a:off x="1982" y="914"/>
                <a:ext cx="301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baseline="-25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3041" name="Group 99"/>
            <p:cNvGrpSpPr>
              <a:grpSpLocks/>
            </p:cNvGrpSpPr>
            <p:nvPr/>
          </p:nvGrpSpPr>
          <p:grpSpPr bwMode="auto">
            <a:xfrm>
              <a:off x="4830" y="3022"/>
              <a:ext cx="317" cy="136"/>
              <a:chOff x="1824" y="1680"/>
              <a:chExt cx="192" cy="96"/>
            </a:xfrm>
          </p:grpSpPr>
          <p:sp>
            <p:nvSpPr>
              <p:cNvPr id="43050" name="Line 100"/>
              <p:cNvSpPr>
                <a:spLocks noChangeShapeType="1"/>
              </p:cNvSpPr>
              <p:nvPr/>
            </p:nvSpPr>
            <p:spPr bwMode="auto">
              <a:xfrm>
                <a:off x="1824" y="1680"/>
                <a:ext cx="192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51" name="Line 101"/>
              <p:cNvSpPr>
                <a:spLocks noChangeShapeType="1"/>
              </p:cNvSpPr>
              <p:nvPr/>
            </p:nvSpPr>
            <p:spPr bwMode="auto">
              <a:xfrm>
                <a:off x="1824" y="1776"/>
                <a:ext cx="192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3042" name="Line 102"/>
            <p:cNvSpPr>
              <a:spLocks noChangeShapeType="1"/>
            </p:cNvSpPr>
            <p:nvPr/>
          </p:nvSpPr>
          <p:spPr bwMode="auto">
            <a:xfrm flipH="1" flipV="1">
              <a:off x="3651" y="2568"/>
              <a:ext cx="293" cy="11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3" name="Line 103"/>
            <p:cNvSpPr>
              <a:spLocks noChangeShapeType="1"/>
            </p:cNvSpPr>
            <p:nvPr/>
          </p:nvSpPr>
          <p:spPr bwMode="auto">
            <a:xfrm>
              <a:off x="3243" y="3475"/>
              <a:ext cx="174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4" name="Text Box 104"/>
            <p:cNvSpPr txBox="1">
              <a:spLocks noChangeArrowheads="1"/>
            </p:cNvSpPr>
            <p:nvPr/>
          </p:nvSpPr>
          <p:spPr bwMode="auto">
            <a:xfrm>
              <a:off x="4195" y="2251"/>
              <a:ext cx="254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45" name="Text Box 105"/>
            <p:cNvSpPr txBox="1">
              <a:spLocks noChangeArrowheads="1"/>
            </p:cNvSpPr>
            <p:nvPr/>
          </p:nvSpPr>
          <p:spPr bwMode="auto">
            <a:xfrm>
              <a:off x="3334" y="3475"/>
              <a:ext cx="136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b="0" i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zh-CN" altLang="en-US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)=0</a:t>
              </a:r>
            </a:p>
          </p:txBody>
        </p:sp>
        <p:sp>
          <p:nvSpPr>
            <p:cNvPr id="43046" name="Rectangle 106"/>
            <p:cNvSpPr>
              <a:spLocks noChangeArrowheads="1"/>
            </p:cNvSpPr>
            <p:nvPr/>
          </p:nvSpPr>
          <p:spPr bwMode="auto">
            <a:xfrm>
              <a:off x="4150" y="2614"/>
              <a:ext cx="297" cy="13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43047" name="Group 107"/>
            <p:cNvGrpSpPr>
              <a:grpSpLocks/>
            </p:cNvGrpSpPr>
            <p:nvPr/>
          </p:nvGrpSpPr>
          <p:grpSpPr bwMode="auto">
            <a:xfrm>
              <a:off x="3379" y="2659"/>
              <a:ext cx="244" cy="802"/>
              <a:chOff x="1633" y="1260"/>
              <a:chExt cx="222" cy="647"/>
            </a:xfrm>
          </p:grpSpPr>
          <p:sp>
            <p:nvSpPr>
              <p:cNvPr id="43048" name="Text Box 108"/>
              <p:cNvSpPr txBox="1">
                <a:spLocks noChangeArrowheads="1"/>
              </p:cNvSpPr>
              <p:nvPr/>
            </p:nvSpPr>
            <p:spPr bwMode="auto">
              <a:xfrm>
                <a:off x="1633" y="1260"/>
                <a:ext cx="222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</a:p>
            </p:txBody>
          </p:sp>
          <p:sp>
            <p:nvSpPr>
              <p:cNvPr id="43049" name="Text Box 109"/>
              <p:cNvSpPr txBox="1">
                <a:spLocks noChangeArrowheads="1"/>
              </p:cNvSpPr>
              <p:nvPr/>
            </p:nvSpPr>
            <p:spPr bwMode="auto">
              <a:xfrm>
                <a:off x="1634" y="1643"/>
                <a:ext cx="207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–</a:t>
                </a:r>
              </a:p>
            </p:txBody>
          </p:sp>
        </p:grpSp>
      </p:grpSp>
      <p:sp>
        <p:nvSpPr>
          <p:cNvPr id="66670" name="AutoShape 110" descr="羊皮纸"/>
          <p:cNvSpPr>
            <a:spLocks noChangeArrowheads="1"/>
          </p:cNvSpPr>
          <p:nvPr/>
        </p:nvSpPr>
        <p:spPr bwMode="auto">
          <a:xfrm>
            <a:off x="4787900" y="2420938"/>
            <a:ext cx="4140200" cy="576262"/>
          </a:xfrm>
          <a:prstGeom prst="wedgeRoundRectCallout">
            <a:avLst>
              <a:gd name="adj1" fmla="val 1148"/>
              <a:gd name="adj2" fmla="val 146144"/>
              <a:gd name="adj3" fmla="val 16667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zh-CN" altLang="en-US">
                <a:solidFill>
                  <a:schemeClr val="tx1"/>
                </a:solidFill>
              </a:rPr>
              <a:t>非齐次线性常微分方程</a:t>
            </a:r>
          </a:p>
        </p:txBody>
      </p:sp>
      <p:graphicFrame>
        <p:nvGraphicFramePr>
          <p:cNvPr id="58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0801142"/>
              </p:ext>
            </p:extLst>
          </p:nvPr>
        </p:nvGraphicFramePr>
        <p:xfrm>
          <a:off x="3875686" y="5348046"/>
          <a:ext cx="518795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09" name="Equation" r:id="rId6" imgW="2145960" imgH="342720" progId="Equation.DSMT4">
                  <p:embed/>
                </p:oleObj>
              </mc:Choice>
              <mc:Fallback>
                <p:oleObj name="Equation" r:id="rId6" imgW="2145960" imgH="342720" progId="Equation.DSMT4">
                  <p:embed/>
                  <p:pic>
                    <p:nvPicPr>
                      <p:cNvPr id="7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5686" y="5348046"/>
                        <a:ext cx="5187950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914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66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75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6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6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3000"/>
                                        <p:tgtEl>
                                          <p:spTgt spid="66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8" dur="2000"/>
                                        <p:tgtEl>
                                          <p:spTgt spid="66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6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6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4" grpId="0" autoUpdateAnimBg="0"/>
      <p:bldP spid="66566" grpId="0" autoUpdateAnimBg="0"/>
      <p:bldP spid="66610" grpId="0" autoUpdateAnimBg="0"/>
      <p:bldP spid="66612" grpId="0" autoUpdateAnimBg="0"/>
      <p:bldP spid="66616" grpId="0"/>
      <p:bldP spid="66617" grpId="0" animBg="1"/>
      <p:bldP spid="66618" grpId="0" animBg="1"/>
      <p:bldP spid="6667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10" name="Rectangle 50"/>
          <p:cNvSpPr>
            <a:spLocks noChangeArrowheads="1"/>
          </p:cNvSpPr>
          <p:nvPr/>
        </p:nvSpPr>
        <p:spPr bwMode="auto">
          <a:xfrm>
            <a:off x="107156" y="203706"/>
            <a:ext cx="70564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8.3</a:t>
            </a:r>
            <a:r>
              <a:rPr kumimoji="1" lang="en-US" altLang="zh-CN" sz="3200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.1 </a:t>
            </a:r>
            <a:r>
              <a:rPr kumimoji="1" lang="zh-CN" altLang="en-US" sz="3200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一阶电路的零状态响应         </a:t>
            </a:r>
          </a:p>
        </p:txBody>
      </p:sp>
      <p:grpSp>
        <p:nvGrpSpPr>
          <p:cNvPr id="4" name="Group 75"/>
          <p:cNvGrpSpPr>
            <a:grpSpLocks/>
          </p:cNvGrpSpPr>
          <p:nvPr/>
        </p:nvGrpSpPr>
        <p:grpSpPr bwMode="auto">
          <a:xfrm>
            <a:off x="186677" y="933890"/>
            <a:ext cx="3630613" cy="2462213"/>
            <a:chOff x="2990" y="2251"/>
            <a:chExt cx="2287" cy="1551"/>
          </a:xfrm>
        </p:grpSpPr>
        <p:sp>
          <p:nvSpPr>
            <p:cNvPr id="43028" name="Line 76"/>
            <p:cNvSpPr>
              <a:spLocks noChangeShapeType="1"/>
            </p:cNvSpPr>
            <p:nvPr/>
          </p:nvSpPr>
          <p:spPr bwMode="auto">
            <a:xfrm flipH="1" flipV="1">
              <a:off x="4966" y="3158"/>
              <a:ext cx="1" cy="31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29" name="Line 77"/>
            <p:cNvSpPr>
              <a:spLocks noChangeShapeType="1"/>
            </p:cNvSpPr>
            <p:nvPr/>
          </p:nvSpPr>
          <p:spPr bwMode="auto">
            <a:xfrm flipV="1">
              <a:off x="4966" y="2705"/>
              <a:ext cx="0" cy="32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0" name="Oval 78"/>
            <p:cNvSpPr>
              <a:spLocks noChangeArrowheads="1"/>
            </p:cNvSpPr>
            <p:nvPr/>
          </p:nvSpPr>
          <p:spPr bwMode="auto">
            <a:xfrm>
              <a:off x="3061" y="2886"/>
              <a:ext cx="363" cy="3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43031" name="Group 79"/>
            <p:cNvGrpSpPr>
              <a:grpSpLocks/>
            </p:cNvGrpSpPr>
            <p:nvPr/>
          </p:nvGrpSpPr>
          <p:grpSpPr bwMode="auto">
            <a:xfrm>
              <a:off x="3969" y="3067"/>
              <a:ext cx="263" cy="354"/>
              <a:chOff x="1872" y="482"/>
              <a:chExt cx="240" cy="286"/>
            </a:xfrm>
          </p:grpSpPr>
          <p:sp>
            <p:nvSpPr>
              <p:cNvPr id="43060" name="Line 80"/>
              <p:cNvSpPr>
                <a:spLocks noChangeShapeType="1"/>
              </p:cNvSpPr>
              <p:nvPr/>
            </p:nvSpPr>
            <p:spPr bwMode="auto">
              <a:xfrm>
                <a:off x="1872" y="768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61" name="Text Box 81"/>
              <p:cNvSpPr txBox="1">
                <a:spLocks noChangeArrowheads="1"/>
              </p:cNvSpPr>
              <p:nvPr/>
            </p:nvSpPr>
            <p:spPr bwMode="auto">
              <a:xfrm>
                <a:off x="1884" y="482"/>
                <a:ext cx="162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3032" name="Line 82"/>
            <p:cNvSpPr>
              <a:spLocks noChangeShapeType="1"/>
            </p:cNvSpPr>
            <p:nvPr/>
          </p:nvSpPr>
          <p:spPr bwMode="auto">
            <a:xfrm flipH="1">
              <a:off x="3814" y="2456"/>
              <a:ext cx="158" cy="17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3" name="Text Box 83"/>
            <p:cNvSpPr txBox="1">
              <a:spLocks noChangeArrowheads="1"/>
            </p:cNvSpPr>
            <p:nvPr/>
          </p:nvSpPr>
          <p:spPr bwMode="auto">
            <a:xfrm>
              <a:off x="2990" y="2341"/>
              <a:ext cx="6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S(</a:t>
              </a:r>
              <a:r>
                <a:rPr kumimoji="1"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=0)</a:t>
              </a:r>
            </a:p>
          </p:txBody>
        </p:sp>
        <p:sp>
          <p:nvSpPr>
            <p:cNvPr id="43034" name="Text Box 84"/>
            <p:cNvSpPr txBox="1">
              <a:spLocks noChangeArrowheads="1"/>
            </p:cNvSpPr>
            <p:nvPr/>
          </p:nvSpPr>
          <p:spPr bwMode="auto">
            <a:xfrm>
              <a:off x="3470" y="2886"/>
              <a:ext cx="3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43035" name="Group 85"/>
            <p:cNvGrpSpPr>
              <a:grpSpLocks/>
            </p:cNvGrpSpPr>
            <p:nvPr/>
          </p:nvGrpSpPr>
          <p:grpSpPr bwMode="auto">
            <a:xfrm>
              <a:off x="3969" y="2659"/>
              <a:ext cx="649" cy="375"/>
              <a:chOff x="818" y="780"/>
              <a:chExt cx="592" cy="302"/>
            </a:xfrm>
          </p:grpSpPr>
          <p:grpSp>
            <p:nvGrpSpPr>
              <p:cNvPr id="43056" name="Group 86"/>
              <p:cNvGrpSpPr>
                <a:grpSpLocks/>
              </p:cNvGrpSpPr>
              <p:nvPr/>
            </p:nvGrpSpPr>
            <p:grpSpPr bwMode="auto">
              <a:xfrm>
                <a:off x="818" y="780"/>
                <a:ext cx="592" cy="263"/>
                <a:chOff x="818" y="780"/>
                <a:chExt cx="592" cy="263"/>
              </a:xfrm>
            </p:grpSpPr>
            <p:sp>
              <p:nvSpPr>
                <p:cNvPr id="43058" name="Text Box 87"/>
                <p:cNvSpPr txBox="1">
                  <a:spLocks noChangeArrowheads="1"/>
                </p:cNvSpPr>
                <p:nvPr/>
              </p:nvSpPr>
              <p:spPr bwMode="auto">
                <a:xfrm>
                  <a:off x="818" y="780"/>
                  <a:ext cx="223" cy="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</a:p>
              </p:txBody>
            </p:sp>
            <p:sp>
              <p:nvSpPr>
                <p:cNvPr id="43059" name="Text Box 88"/>
                <p:cNvSpPr txBox="1">
                  <a:spLocks noChangeArrowheads="1"/>
                </p:cNvSpPr>
                <p:nvPr/>
              </p:nvSpPr>
              <p:spPr bwMode="auto">
                <a:xfrm>
                  <a:off x="1202" y="780"/>
                  <a:ext cx="208" cy="2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</a:p>
              </p:txBody>
            </p:sp>
          </p:grpSp>
          <p:sp>
            <p:nvSpPr>
              <p:cNvPr id="43057" name="Text Box 89"/>
              <p:cNvSpPr txBox="1">
                <a:spLocks noChangeArrowheads="1"/>
              </p:cNvSpPr>
              <p:nvPr/>
            </p:nvSpPr>
            <p:spPr bwMode="auto">
              <a:xfrm>
                <a:off x="974" y="819"/>
                <a:ext cx="300" cy="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baseline="-25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</a:p>
            </p:txBody>
          </p:sp>
        </p:grpSp>
        <p:sp>
          <p:nvSpPr>
            <p:cNvPr id="43036" name="Line 90"/>
            <p:cNvSpPr>
              <a:spLocks noChangeShapeType="1"/>
            </p:cNvSpPr>
            <p:nvPr/>
          </p:nvSpPr>
          <p:spPr bwMode="auto">
            <a:xfrm>
              <a:off x="3969" y="2704"/>
              <a:ext cx="100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7" name="Line 91"/>
            <p:cNvSpPr>
              <a:spLocks noChangeShapeType="1"/>
            </p:cNvSpPr>
            <p:nvPr/>
          </p:nvSpPr>
          <p:spPr bwMode="auto">
            <a:xfrm>
              <a:off x="3243" y="2704"/>
              <a:ext cx="36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8" name="Line 92"/>
            <p:cNvSpPr>
              <a:spLocks noChangeShapeType="1"/>
            </p:cNvSpPr>
            <p:nvPr/>
          </p:nvSpPr>
          <p:spPr bwMode="auto">
            <a:xfrm>
              <a:off x="3243" y="2704"/>
              <a:ext cx="0" cy="77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39" name="Text Box 93"/>
            <p:cNvSpPr txBox="1">
              <a:spLocks noChangeArrowheads="1"/>
            </p:cNvSpPr>
            <p:nvPr/>
          </p:nvSpPr>
          <p:spPr bwMode="auto">
            <a:xfrm>
              <a:off x="5012" y="2659"/>
              <a:ext cx="2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43040" name="Group 94"/>
            <p:cNvGrpSpPr>
              <a:grpSpLocks/>
            </p:cNvGrpSpPr>
            <p:nvPr/>
          </p:nvGrpSpPr>
          <p:grpSpPr bwMode="auto">
            <a:xfrm>
              <a:off x="4513" y="2704"/>
              <a:ext cx="335" cy="802"/>
              <a:chOff x="1982" y="732"/>
              <a:chExt cx="305" cy="647"/>
            </a:xfrm>
          </p:grpSpPr>
          <p:grpSp>
            <p:nvGrpSpPr>
              <p:cNvPr id="43052" name="Group 95"/>
              <p:cNvGrpSpPr>
                <a:grpSpLocks/>
              </p:cNvGrpSpPr>
              <p:nvPr/>
            </p:nvGrpSpPr>
            <p:grpSpPr bwMode="auto">
              <a:xfrm>
                <a:off x="2065" y="732"/>
                <a:ext cx="222" cy="647"/>
                <a:chOff x="1633" y="1260"/>
                <a:chExt cx="222" cy="647"/>
              </a:xfrm>
            </p:grpSpPr>
            <p:sp>
              <p:nvSpPr>
                <p:cNvPr id="43054" name="Text Box 96"/>
                <p:cNvSpPr txBox="1">
                  <a:spLocks noChangeArrowheads="1"/>
                </p:cNvSpPr>
                <p:nvPr/>
              </p:nvSpPr>
              <p:spPr bwMode="auto">
                <a:xfrm>
                  <a:off x="1633" y="1260"/>
                  <a:ext cx="222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</a:p>
              </p:txBody>
            </p:sp>
            <p:sp>
              <p:nvSpPr>
                <p:cNvPr id="43055" name="Text Box 97"/>
                <p:cNvSpPr txBox="1">
                  <a:spLocks noChangeArrowheads="1"/>
                </p:cNvSpPr>
                <p:nvPr/>
              </p:nvSpPr>
              <p:spPr bwMode="auto">
                <a:xfrm>
                  <a:off x="1634" y="1643"/>
                  <a:ext cx="207" cy="26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</a:p>
              </p:txBody>
            </p:sp>
          </p:grpSp>
          <p:sp>
            <p:nvSpPr>
              <p:cNvPr id="43053" name="Text Box 98"/>
              <p:cNvSpPr txBox="1">
                <a:spLocks noChangeArrowheads="1"/>
              </p:cNvSpPr>
              <p:nvPr/>
            </p:nvSpPr>
            <p:spPr bwMode="auto">
              <a:xfrm>
                <a:off x="1982" y="914"/>
                <a:ext cx="301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baseline="-25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43041" name="Group 99"/>
            <p:cNvGrpSpPr>
              <a:grpSpLocks/>
            </p:cNvGrpSpPr>
            <p:nvPr/>
          </p:nvGrpSpPr>
          <p:grpSpPr bwMode="auto">
            <a:xfrm>
              <a:off x="4830" y="3022"/>
              <a:ext cx="317" cy="136"/>
              <a:chOff x="1824" y="1680"/>
              <a:chExt cx="192" cy="96"/>
            </a:xfrm>
          </p:grpSpPr>
          <p:sp>
            <p:nvSpPr>
              <p:cNvPr id="43050" name="Line 100"/>
              <p:cNvSpPr>
                <a:spLocks noChangeShapeType="1"/>
              </p:cNvSpPr>
              <p:nvPr/>
            </p:nvSpPr>
            <p:spPr bwMode="auto">
              <a:xfrm>
                <a:off x="1824" y="1680"/>
                <a:ext cx="192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051" name="Line 101"/>
              <p:cNvSpPr>
                <a:spLocks noChangeShapeType="1"/>
              </p:cNvSpPr>
              <p:nvPr/>
            </p:nvSpPr>
            <p:spPr bwMode="auto">
              <a:xfrm>
                <a:off x="1824" y="1776"/>
                <a:ext cx="192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3042" name="Line 102"/>
            <p:cNvSpPr>
              <a:spLocks noChangeShapeType="1"/>
            </p:cNvSpPr>
            <p:nvPr/>
          </p:nvSpPr>
          <p:spPr bwMode="auto">
            <a:xfrm flipH="1" flipV="1">
              <a:off x="3651" y="2568"/>
              <a:ext cx="293" cy="11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3" name="Line 103"/>
            <p:cNvSpPr>
              <a:spLocks noChangeShapeType="1"/>
            </p:cNvSpPr>
            <p:nvPr/>
          </p:nvSpPr>
          <p:spPr bwMode="auto">
            <a:xfrm>
              <a:off x="3243" y="3475"/>
              <a:ext cx="174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044" name="Text Box 104"/>
            <p:cNvSpPr txBox="1">
              <a:spLocks noChangeArrowheads="1"/>
            </p:cNvSpPr>
            <p:nvPr/>
          </p:nvSpPr>
          <p:spPr bwMode="auto">
            <a:xfrm>
              <a:off x="4195" y="2251"/>
              <a:ext cx="254" cy="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045" name="Text Box 105"/>
            <p:cNvSpPr txBox="1">
              <a:spLocks noChangeArrowheads="1"/>
            </p:cNvSpPr>
            <p:nvPr/>
          </p:nvSpPr>
          <p:spPr bwMode="auto">
            <a:xfrm>
              <a:off x="3334" y="3475"/>
              <a:ext cx="136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b="0" i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zh-CN" altLang="en-US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)=0</a:t>
              </a:r>
            </a:p>
          </p:txBody>
        </p:sp>
        <p:sp>
          <p:nvSpPr>
            <p:cNvPr id="43046" name="Rectangle 106"/>
            <p:cNvSpPr>
              <a:spLocks noChangeArrowheads="1"/>
            </p:cNvSpPr>
            <p:nvPr/>
          </p:nvSpPr>
          <p:spPr bwMode="auto">
            <a:xfrm>
              <a:off x="4150" y="2614"/>
              <a:ext cx="297" cy="13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43047" name="Group 107"/>
            <p:cNvGrpSpPr>
              <a:grpSpLocks/>
            </p:cNvGrpSpPr>
            <p:nvPr/>
          </p:nvGrpSpPr>
          <p:grpSpPr bwMode="auto">
            <a:xfrm>
              <a:off x="3379" y="2659"/>
              <a:ext cx="244" cy="802"/>
              <a:chOff x="1633" y="1260"/>
              <a:chExt cx="222" cy="647"/>
            </a:xfrm>
          </p:grpSpPr>
          <p:sp>
            <p:nvSpPr>
              <p:cNvPr id="43048" name="Text Box 108"/>
              <p:cNvSpPr txBox="1">
                <a:spLocks noChangeArrowheads="1"/>
              </p:cNvSpPr>
              <p:nvPr/>
            </p:nvSpPr>
            <p:spPr bwMode="auto">
              <a:xfrm>
                <a:off x="1633" y="1260"/>
                <a:ext cx="222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</a:p>
            </p:txBody>
          </p:sp>
          <p:sp>
            <p:nvSpPr>
              <p:cNvPr id="43049" name="Text Box 109"/>
              <p:cNvSpPr txBox="1">
                <a:spLocks noChangeArrowheads="1"/>
              </p:cNvSpPr>
              <p:nvPr/>
            </p:nvSpPr>
            <p:spPr bwMode="auto">
              <a:xfrm>
                <a:off x="1634" y="1643"/>
                <a:ext cx="207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–</a:t>
                </a:r>
              </a:p>
            </p:txBody>
          </p:sp>
        </p:grpSp>
      </p:grpSp>
      <p:graphicFrame>
        <p:nvGraphicFramePr>
          <p:cNvPr id="58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144761"/>
              </p:ext>
            </p:extLst>
          </p:nvPr>
        </p:nvGraphicFramePr>
        <p:xfrm>
          <a:off x="3863472" y="1677098"/>
          <a:ext cx="518795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80" name="Equation" r:id="rId3" imgW="2145960" imgH="342720" progId="Equation.DSMT4">
                  <p:embed/>
                </p:oleObj>
              </mc:Choice>
              <mc:Fallback>
                <p:oleObj name="Equation" r:id="rId3" imgW="2145960" imgH="342720" progId="Equation.DSMT4">
                  <p:embed/>
                  <p:pic>
                    <p:nvPicPr>
                      <p:cNvPr id="58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472" y="1677098"/>
                        <a:ext cx="5187950" cy="828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0398630"/>
              </p:ext>
            </p:extLst>
          </p:nvPr>
        </p:nvGraphicFramePr>
        <p:xfrm>
          <a:off x="3896224" y="3332640"/>
          <a:ext cx="288448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81" name="Equation" r:id="rId5" imgW="1193760" imgH="228600" progId="Equation.DSMT4">
                  <p:embed/>
                </p:oleObj>
              </mc:Choice>
              <mc:Fallback>
                <p:oleObj name="Equation" r:id="rId5" imgW="1193760" imgH="228600" progId="Equation.DSMT4">
                  <p:embed/>
                  <p:pic>
                    <p:nvPicPr>
                      <p:cNvPr id="58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6224" y="3332640"/>
                        <a:ext cx="2884487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Box 6"/>
          <p:cNvSpPr txBox="1">
            <a:spLocks noChangeArrowheads="1"/>
          </p:cNvSpPr>
          <p:nvPr/>
        </p:nvSpPr>
        <p:spPr bwMode="auto">
          <a:xfrm>
            <a:off x="3758175" y="2755327"/>
            <a:ext cx="23034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三要素：</a:t>
            </a:r>
          </a:p>
        </p:txBody>
      </p:sp>
      <p:graphicFrame>
        <p:nvGraphicFramePr>
          <p:cNvPr id="49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225728"/>
              </p:ext>
            </p:extLst>
          </p:nvPr>
        </p:nvGraphicFramePr>
        <p:xfrm>
          <a:off x="3906833" y="3885090"/>
          <a:ext cx="16891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82" name="Equation" r:id="rId7" imgW="698400" imgH="228600" progId="Equation.DSMT4">
                  <p:embed/>
                </p:oleObj>
              </mc:Choice>
              <mc:Fallback>
                <p:oleObj name="Equation" r:id="rId7" imgW="698400" imgH="228600" progId="Equation.DSMT4">
                  <p:embed/>
                  <p:pic>
                    <p:nvPicPr>
                      <p:cNvPr id="58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6833" y="3885090"/>
                        <a:ext cx="168910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860036"/>
              </p:ext>
            </p:extLst>
          </p:nvPr>
        </p:nvGraphicFramePr>
        <p:xfrm>
          <a:off x="3896224" y="4530246"/>
          <a:ext cx="1166812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83" name="Equation" r:id="rId9" imgW="482400" imgH="177480" progId="Equation.DSMT4">
                  <p:embed/>
                </p:oleObj>
              </mc:Choice>
              <mc:Fallback>
                <p:oleObj name="Equation" r:id="rId9" imgW="482400" imgH="177480" progId="Equation.DSMT4">
                  <p:embed/>
                  <p:pic>
                    <p:nvPicPr>
                      <p:cNvPr id="49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6224" y="4530246"/>
                        <a:ext cx="1166812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115014"/>
              </p:ext>
            </p:extLst>
          </p:nvPr>
        </p:nvGraphicFramePr>
        <p:xfrm>
          <a:off x="1460500" y="4945063"/>
          <a:ext cx="5221288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84" name="Equation" r:id="rId11" imgW="2603160" imgH="342720" progId="Equation.DSMT4">
                  <p:embed/>
                </p:oleObj>
              </mc:Choice>
              <mc:Fallback>
                <p:oleObj name="Equation" r:id="rId11" imgW="2603160" imgH="342720" progId="Equation.DSMT4">
                  <p:embed/>
                  <p:pic>
                    <p:nvPicPr>
                      <p:cNvPr id="65585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500" y="4945063"/>
                        <a:ext cx="5221288" cy="7508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Text Box 50"/>
          <p:cNvSpPr txBox="1">
            <a:spLocks noChangeArrowheads="1"/>
          </p:cNvSpPr>
          <p:nvPr/>
        </p:nvSpPr>
        <p:spPr bwMode="auto">
          <a:xfrm>
            <a:off x="585137" y="6030375"/>
            <a:ext cx="3816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</a:rPr>
              <a:t>从以上式子可以得出：</a:t>
            </a:r>
          </a:p>
        </p:txBody>
      </p:sp>
      <p:graphicFrame>
        <p:nvGraphicFramePr>
          <p:cNvPr id="53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937660"/>
              </p:ext>
            </p:extLst>
          </p:nvPr>
        </p:nvGraphicFramePr>
        <p:xfrm>
          <a:off x="4586288" y="5773738"/>
          <a:ext cx="2828925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885" name="Equation" r:id="rId13" imgW="1269720" imgH="419040" progId="Equation.DSMT4">
                  <p:embed/>
                </p:oleObj>
              </mc:Choice>
              <mc:Fallback>
                <p:oleObj name="Equation" r:id="rId13" imgW="1269720" imgH="419040" progId="Equation.DSMT4">
                  <p:embed/>
                  <p:pic>
                    <p:nvPicPr>
                      <p:cNvPr id="65587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6288" y="5773738"/>
                        <a:ext cx="2828925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Text Box 57">
            <a:extLst>
              <a:ext uri="{FF2B5EF4-FFF2-40B4-BE49-F238E27FC236}">
                <a16:creationId xmlns:a16="http://schemas.microsoft.com/office/drawing/2014/main" id="{8FD47461-051C-4DDC-91ED-2EEE248A7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248" y="3274440"/>
            <a:ext cx="2408055" cy="52322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dirty="0">
                <a:solidFill>
                  <a:schemeClr val="tx1"/>
                </a:solidFill>
              </a:rPr>
              <a:t>初始状态为零</a:t>
            </a:r>
          </a:p>
        </p:txBody>
      </p:sp>
    </p:spTree>
    <p:extLst>
      <p:ext uri="{BB962C8B-B14F-4D97-AF65-F5344CB8AC3E}">
        <p14:creationId xmlns:p14="http://schemas.microsoft.com/office/powerpoint/2010/main" val="284008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3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10" grpId="0" autoUpdateAnimBg="0"/>
      <p:bldP spid="48" grpId="0" autoUpdateAnimBg="0"/>
      <p:bldP spid="52" grpId="0"/>
      <p:bldP spid="4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710596" y="4035053"/>
            <a:ext cx="2747962" cy="747713"/>
            <a:chOff x="476" y="2295"/>
            <a:chExt cx="1731" cy="426"/>
          </a:xfrm>
        </p:grpSpPr>
        <p:sp>
          <p:nvSpPr>
            <p:cNvPr id="46124" name="Freeform 11"/>
            <p:cNvSpPr>
              <a:spLocks/>
            </p:cNvSpPr>
            <p:nvPr/>
          </p:nvSpPr>
          <p:spPr bwMode="auto">
            <a:xfrm>
              <a:off x="863" y="2295"/>
              <a:ext cx="1344" cy="344"/>
            </a:xfrm>
            <a:custGeom>
              <a:avLst/>
              <a:gdLst>
                <a:gd name="T0" fmla="*/ 0 w 1344"/>
                <a:gd name="T1" fmla="*/ 344 h 344"/>
                <a:gd name="T2" fmla="*/ 288 w 1344"/>
                <a:gd name="T3" fmla="*/ 152 h 344"/>
                <a:gd name="T4" fmla="*/ 624 w 1344"/>
                <a:gd name="T5" fmla="*/ 56 h 344"/>
                <a:gd name="T6" fmla="*/ 1104 w 1344"/>
                <a:gd name="T7" fmla="*/ 8 h 344"/>
                <a:gd name="T8" fmla="*/ 1344 w 1344"/>
                <a:gd name="T9" fmla="*/ 8 h 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4"/>
                <a:gd name="T16" fmla="*/ 0 h 344"/>
                <a:gd name="T17" fmla="*/ 1344 w 1344"/>
                <a:gd name="T18" fmla="*/ 344 h 3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4" h="344">
                  <a:moveTo>
                    <a:pt x="0" y="344"/>
                  </a:moveTo>
                  <a:cubicBezTo>
                    <a:pt x="92" y="272"/>
                    <a:pt x="184" y="200"/>
                    <a:pt x="288" y="152"/>
                  </a:cubicBezTo>
                  <a:cubicBezTo>
                    <a:pt x="392" y="104"/>
                    <a:pt x="488" y="80"/>
                    <a:pt x="624" y="56"/>
                  </a:cubicBezTo>
                  <a:cubicBezTo>
                    <a:pt x="760" y="32"/>
                    <a:pt x="984" y="16"/>
                    <a:pt x="1104" y="8"/>
                  </a:cubicBezTo>
                  <a:cubicBezTo>
                    <a:pt x="1224" y="0"/>
                    <a:pt x="1304" y="8"/>
                    <a:pt x="1344" y="8"/>
                  </a:cubicBezTo>
                </a:path>
              </a:pathLst>
            </a:custGeom>
            <a:noFill/>
            <a:ln w="28575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25" name="Text Box 12"/>
            <p:cNvSpPr txBox="1">
              <a:spLocks noChangeArrowheads="1"/>
            </p:cNvSpPr>
            <p:nvPr/>
          </p:nvSpPr>
          <p:spPr bwMode="auto">
            <a:xfrm>
              <a:off x="476" y="2461"/>
              <a:ext cx="390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24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-U</a:t>
              </a:r>
              <a:r>
                <a:rPr kumimoji="1" lang="en-US" altLang="zh-CN" sz="24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</a:p>
          </p:txBody>
        </p:sp>
        <p:sp>
          <p:nvSpPr>
            <p:cNvPr id="46126" name="Rectangle 13"/>
            <p:cNvSpPr>
              <a:spLocks noChangeArrowheads="1"/>
            </p:cNvSpPr>
            <p:nvPr/>
          </p:nvSpPr>
          <p:spPr bwMode="auto">
            <a:xfrm>
              <a:off x="1397" y="2321"/>
              <a:ext cx="37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3200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2400" b="0" i="1" baseline="30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‘</a:t>
              </a:r>
              <a:endParaRPr kumimoji="1" lang="en-US" altLang="zh-CN" sz="2400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731233" y="2685678"/>
            <a:ext cx="2743200" cy="762000"/>
            <a:chOff x="527" y="1535"/>
            <a:chExt cx="1728" cy="480"/>
          </a:xfrm>
        </p:grpSpPr>
        <p:sp>
          <p:nvSpPr>
            <p:cNvPr id="46121" name="Line 15"/>
            <p:cNvSpPr>
              <a:spLocks noChangeShapeType="1"/>
            </p:cNvSpPr>
            <p:nvPr/>
          </p:nvSpPr>
          <p:spPr bwMode="auto">
            <a:xfrm>
              <a:off x="863" y="1871"/>
              <a:ext cx="1392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2" name="Rectangle 16"/>
            <p:cNvSpPr>
              <a:spLocks noChangeArrowheads="1"/>
            </p:cNvSpPr>
            <p:nvPr/>
          </p:nvSpPr>
          <p:spPr bwMode="auto">
            <a:xfrm>
              <a:off x="1609" y="1535"/>
              <a:ext cx="400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3200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2400" b="0" i="1" baseline="3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“</a:t>
              </a:r>
            </a:p>
          </p:txBody>
        </p:sp>
        <p:sp>
          <p:nvSpPr>
            <p:cNvPr id="46123" name="Text Box 17"/>
            <p:cNvSpPr txBox="1">
              <a:spLocks noChangeArrowheads="1"/>
            </p:cNvSpPr>
            <p:nvPr/>
          </p:nvSpPr>
          <p:spPr bwMode="auto">
            <a:xfrm>
              <a:off x="527" y="1727"/>
              <a:ext cx="32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2400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</a:p>
          </p:txBody>
        </p:sp>
      </p:grpSp>
      <p:grpSp>
        <p:nvGrpSpPr>
          <p:cNvPr id="4" name="Group 59"/>
          <p:cNvGrpSpPr>
            <a:grpSpLocks/>
          </p:cNvGrpSpPr>
          <p:nvPr/>
        </p:nvGrpSpPr>
        <p:grpSpPr bwMode="auto">
          <a:xfrm>
            <a:off x="5061933" y="2780928"/>
            <a:ext cx="3143250" cy="2047875"/>
            <a:chOff x="3210" y="2186"/>
            <a:chExt cx="1980" cy="1290"/>
          </a:xfrm>
        </p:grpSpPr>
        <p:sp>
          <p:nvSpPr>
            <p:cNvPr id="46113" name="Line 22"/>
            <p:cNvSpPr>
              <a:spLocks noChangeShapeType="1"/>
            </p:cNvSpPr>
            <p:nvPr/>
          </p:nvSpPr>
          <p:spPr bwMode="auto">
            <a:xfrm>
              <a:off x="3357" y="3163"/>
              <a:ext cx="16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14" name="Line 23"/>
            <p:cNvSpPr>
              <a:spLocks noChangeShapeType="1"/>
            </p:cNvSpPr>
            <p:nvPr/>
          </p:nvSpPr>
          <p:spPr bwMode="auto">
            <a:xfrm flipV="1">
              <a:off x="3515" y="2286"/>
              <a:ext cx="0" cy="11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15" name="Freeform 24"/>
            <p:cNvSpPr>
              <a:spLocks/>
            </p:cNvSpPr>
            <p:nvPr/>
          </p:nvSpPr>
          <p:spPr bwMode="auto">
            <a:xfrm>
              <a:off x="3515" y="2536"/>
              <a:ext cx="1321" cy="588"/>
            </a:xfrm>
            <a:custGeom>
              <a:avLst/>
              <a:gdLst>
                <a:gd name="T0" fmla="*/ 0 w 1200"/>
                <a:gd name="T1" fmla="*/ 0 h 450"/>
                <a:gd name="T2" fmla="*/ 144 w 1200"/>
                <a:gd name="T3" fmla="*/ 192 h 450"/>
                <a:gd name="T4" fmla="*/ 384 w 1200"/>
                <a:gd name="T5" fmla="*/ 336 h 450"/>
                <a:gd name="T6" fmla="*/ 912 w 1200"/>
                <a:gd name="T7" fmla="*/ 432 h 450"/>
                <a:gd name="T8" fmla="*/ 1200 w 1200"/>
                <a:gd name="T9" fmla="*/ 442 h 4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0"/>
                <a:gd name="T16" fmla="*/ 0 h 450"/>
                <a:gd name="T17" fmla="*/ 1200 w 1200"/>
                <a:gd name="T18" fmla="*/ 450 h 4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00" h="450">
                  <a:moveTo>
                    <a:pt x="0" y="0"/>
                  </a:moveTo>
                  <a:cubicBezTo>
                    <a:pt x="40" y="68"/>
                    <a:pt x="80" y="136"/>
                    <a:pt x="144" y="192"/>
                  </a:cubicBezTo>
                  <a:cubicBezTo>
                    <a:pt x="208" y="248"/>
                    <a:pt x="256" y="296"/>
                    <a:pt x="384" y="336"/>
                  </a:cubicBezTo>
                  <a:cubicBezTo>
                    <a:pt x="512" y="376"/>
                    <a:pt x="776" y="414"/>
                    <a:pt x="912" y="432"/>
                  </a:cubicBezTo>
                  <a:cubicBezTo>
                    <a:pt x="1048" y="450"/>
                    <a:pt x="1140" y="440"/>
                    <a:pt x="1200" y="442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116" name="Text Box 25"/>
            <p:cNvSpPr txBox="1">
              <a:spLocks noChangeArrowheads="1"/>
            </p:cNvSpPr>
            <p:nvPr/>
          </p:nvSpPr>
          <p:spPr bwMode="auto">
            <a:xfrm>
              <a:off x="5012" y="3062"/>
              <a:ext cx="1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117" name="Text Box 26"/>
            <p:cNvSpPr txBox="1">
              <a:spLocks noChangeArrowheads="1"/>
            </p:cNvSpPr>
            <p:nvPr/>
          </p:nvSpPr>
          <p:spPr bwMode="auto">
            <a:xfrm>
              <a:off x="3528" y="2186"/>
              <a:ext cx="30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6082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88778141"/>
                </p:ext>
              </p:extLst>
            </p:nvPr>
          </p:nvGraphicFramePr>
          <p:xfrm>
            <a:off x="3210" y="2236"/>
            <a:ext cx="248" cy="4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035" name="Equation" r:id="rId3" imgW="241200" imgH="393480" progId="Equation.DSMT4">
                    <p:embed/>
                  </p:oleObj>
                </mc:Choice>
                <mc:Fallback>
                  <p:oleObj name="Equation" r:id="rId3" imgW="241200" imgH="393480" progId="Equation.DSMT4">
                    <p:embed/>
                    <p:pic>
                      <p:nvPicPr>
                        <p:cNvPr id="46082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0" y="2236"/>
                          <a:ext cx="248" cy="4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6118" name="Text Box 28"/>
            <p:cNvSpPr txBox="1">
              <a:spLocks noChangeArrowheads="1"/>
            </p:cNvSpPr>
            <p:nvPr/>
          </p:nvSpPr>
          <p:spPr bwMode="auto">
            <a:xfrm>
              <a:off x="3253" y="3126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46119" name="Line 29"/>
            <p:cNvSpPr>
              <a:spLocks noChangeShapeType="1"/>
            </p:cNvSpPr>
            <p:nvPr/>
          </p:nvSpPr>
          <p:spPr bwMode="auto">
            <a:xfrm flipH="1">
              <a:off x="3274" y="3147"/>
              <a:ext cx="231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0" name="Line 30"/>
            <p:cNvSpPr>
              <a:spLocks noChangeShapeType="1"/>
            </p:cNvSpPr>
            <p:nvPr/>
          </p:nvSpPr>
          <p:spPr bwMode="auto">
            <a:xfrm flipV="1">
              <a:off x="3505" y="2553"/>
              <a:ext cx="0" cy="594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883633" y="2684091"/>
            <a:ext cx="3721256" cy="2143125"/>
            <a:chOff x="623" y="1534"/>
            <a:chExt cx="2135" cy="1201"/>
          </a:xfrm>
        </p:grpSpPr>
        <p:sp>
          <p:nvSpPr>
            <p:cNvPr id="46108" name="Line 32"/>
            <p:cNvSpPr>
              <a:spLocks noChangeShapeType="1"/>
            </p:cNvSpPr>
            <p:nvPr/>
          </p:nvSpPr>
          <p:spPr bwMode="auto">
            <a:xfrm>
              <a:off x="623" y="2255"/>
              <a:ext cx="19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9" name="Line 33"/>
            <p:cNvSpPr>
              <a:spLocks noChangeShapeType="1"/>
            </p:cNvSpPr>
            <p:nvPr/>
          </p:nvSpPr>
          <p:spPr bwMode="auto">
            <a:xfrm flipV="1">
              <a:off x="863" y="1631"/>
              <a:ext cx="0" cy="11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10" name="Text Box 34"/>
            <p:cNvSpPr txBox="1">
              <a:spLocks noChangeArrowheads="1"/>
            </p:cNvSpPr>
            <p:nvPr/>
          </p:nvSpPr>
          <p:spPr bwMode="auto">
            <a:xfrm>
              <a:off x="2595" y="2108"/>
              <a:ext cx="163" cy="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111" name="Text Box 35"/>
            <p:cNvSpPr txBox="1">
              <a:spLocks noChangeArrowheads="1"/>
            </p:cNvSpPr>
            <p:nvPr/>
          </p:nvSpPr>
          <p:spPr bwMode="auto">
            <a:xfrm>
              <a:off x="895" y="1534"/>
              <a:ext cx="30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112" name="Text Box 36"/>
            <p:cNvSpPr txBox="1">
              <a:spLocks noChangeArrowheads="1"/>
            </p:cNvSpPr>
            <p:nvPr/>
          </p:nvSpPr>
          <p:spPr bwMode="auto">
            <a:xfrm>
              <a:off x="688" y="2219"/>
              <a:ext cx="20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sp>
        <p:nvSpPr>
          <p:cNvPr id="64549" name="Text Box 37"/>
          <p:cNvSpPr txBox="1">
            <a:spLocks noChangeArrowheads="1"/>
          </p:cNvSpPr>
          <p:nvPr/>
        </p:nvSpPr>
        <p:spPr bwMode="auto">
          <a:xfrm>
            <a:off x="755650" y="1155443"/>
            <a:ext cx="7920038" cy="1057790"/>
          </a:xfrm>
          <a:prstGeom prst="rect">
            <a:avLst/>
          </a:prstGeom>
          <a:noFill/>
          <a:ln>
            <a:noFill/>
          </a:ln>
        </p:spPr>
        <p:txBody>
          <a:bodyPr anchor="ctr">
            <a:spAutoFit/>
          </a:bodyPr>
          <a:lstStyle>
            <a:lvl1pPr marL="342900" indent="-3429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AutoNum type="circleNumDbPlain"/>
            </a:pP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电压、电流是随时间按同一指数规律变化的函数：</a:t>
            </a:r>
          </a:p>
        </p:txBody>
      </p:sp>
      <p:sp>
        <p:nvSpPr>
          <p:cNvPr id="64551" name="AutoShape 39" descr="羊皮纸"/>
          <p:cNvSpPr>
            <a:spLocks noChangeArrowheads="1"/>
          </p:cNvSpPr>
          <p:nvPr/>
        </p:nvSpPr>
        <p:spPr bwMode="auto">
          <a:xfrm>
            <a:off x="3385533" y="4323978"/>
            <a:ext cx="1079500" cy="1079500"/>
          </a:xfrm>
          <a:prstGeom prst="wedgeRoundRectCallout">
            <a:avLst>
              <a:gd name="adj1" fmla="val -172352"/>
              <a:gd name="adj2" fmla="val -125884"/>
              <a:gd name="adj3" fmla="val 16667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tx1"/>
                </a:solidFill>
              </a:rPr>
              <a:t>连续函数</a:t>
            </a:r>
          </a:p>
        </p:txBody>
      </p:sp>
      <p:sp>
        <p:nvSpPr>
          <p:cNvPr id="64552" name="AutoShape 40" descr="羊皮纸"/>
          <p:cNvSpPr>
            <a:spLocks noChangeArrowheads="1"/>
          </p:cNvSpPr>
          <p:nvPr/>
        </p:nvSpPr>
        <p:spPr bwMode="auto">
          <a:xfrm>
            <a:off x="7563833" y="3171453"/>
            <a:ext cx="1077913" cy="720725"/>
          </a:xfrm>
          <a:prstGeom prst="wedgeRoundRectCallout">
            <a:avLst>
              <a:gd name="adj1" fmla="val -218778"/>
              <a:gd name="adj2" fmla="val -14977"/>
              <a:gd name="adj3" fmla="val 16667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tx1"/>
                </a:solidFill>
              </a:rPr>
              <a:t>跃变</a:t>
            </a:r>
          </a:p>
        </p:txBody>
      </p:sp>
      <p:sp>
        <p:nvSpPr>
          <p:cNvPr id="46103" name="Text Box 58"/>
          <p:cNvSpPr txBox="1">
            <a:spLocks noChangeArrowheads="1"/>
          </p:cNvSpPr>
          <p:nvPr/>
        </p:nvSpPr>
        <p:spPr bwMode="auto">
          <a:xfrm>
            <a:off x="744538" y="410103"/>
            <a:ext cx="1008609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</a:rPr>
              <a:t>表明</a:t>
            </a:r>
          </a:p>
        </p:txBody>
      </p:sp>
      <p:grpSp>
        <p:nvGrpSpPr>
          <p:cNvPr id="9" name="Group 18"/>
          <p:cNvGrpSpPr>
            <a:grpSpLocks/>
          </p:cNvGrpSpPr>
          <p:nvPr/>
        </p:nvGrpSpPr>
        <p:grpSpPr bwMode="auto">
          <a:xfrm>
            <a:off x="866171" y="3244478"/>
            <a:ext cx="2565400" cy="762000"/>
            <a:chOff x="591" y="1919"/>
            <a:chExt cx="1616" cy="344"/>
          </a:xfrm>
        </p:grpSpPr>
        <p:sp>
          <p:nvSpPr>
            <p:cNvPr id="46100" name="Freeform 19"/>
            <p:cNvSpPr>
              <a:spLocks/>
            </p:cNvSpPr>
            <p:nvPr/>
          </p:nvSpPr>
          <p:spPr bwMode="auto">
            <a:xfrm>
              <a:off x="863" y="1919"/>
              <a:ext cx="1344" cy="344"/>
            </a:xfrm>
            <a:custGeom>
              <a:avLst/>
              <a:gdLst>
                <a:gd name="T0" fmla="*/ 0 w 1344"/>
                <a:gd name="T1" fmla="*/ 344 h 344"/>
                <a:gd name="T2" fmla="*/ 288 w 1344"/>
                <a:gd name="T3" fmla="*/ 152 h 344"/>
                <a:gd name="T4" fmla="*/ 624 w 1344"/>
                <a:gd name="T5" fmla="*/ 56 h 344"/>
                <a:gd name="T6" fmla="*/ 1104 w 1344"/>
                <a:gd name="T7" fmla="*/ 8 h 344"/>
                <a:gd name="T8" fmla="*/ 1344 w 1344"/>
                <a:gd name="T9" fmla="*/ 8 h 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4"/>
                <a:gd name="T16" fmla="*/ 0 h 344"/>
                <a:gd name="T17" fmla="*/ 1344 w 1344"/>
                <a:gd name="T18" fmla="*/ 344 h 3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4" h="344">
                  <a:moveTo>
                    <a:pt x="0" y="344"/>
                  </a:moveTo>
                  <a:cubicBezTo>
                    <a:pt x="92" y="272"/>
                    <a:pt x="184" y="200"/>
                    <a:pt x="288" y="152"/>
                  </a:cubicBezTo>
                  <a:cubicBezTo>
                    <a:pt x="392" y="104"/>
                    <a:pt x="488" y="80"/>
                    <a:pt x="624" y="56"/>
                  </a:cubicBezTo>
                  <a:cubicBezTo>
                    <a:pt x="760" y="32"/>
                    <a:pt x="984" y="16"/>
                    <a:pt x="1104" y="8"/>
                  </a:cubicBezTo>
                  <a:cubicBezTo>
                    <a:pt x="1224" y="0"/>
                    <a:pt x="1304" y="8"/>
                    <a:pt x="1344" y="8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6101" name="Line 20"/>
            <p:cNvSpPr>
              <a:spLocks noChangeShapeType="1"/>
            </p:cNvSpPr>
            <p:nvPr/>
          </p:nvSpPr>
          <p:spPr bwMode="auto">
            <a:xfrm>
              <a:off x="591" y="2246"/>
              <a:ext cx="272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7637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64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64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2000"/>
                                        <p:tgtEl>
                                          <p:spTgt spid="64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49" grpId="0" autoUpdateAnimBg="0"/>
      <p:bldP spid="64551" grpId="0" animBg="1"/>
      <p:bldP spid="6455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395288" y="499262"/>
            <a:ext cx="8318500" cy="10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AutoNum type="circleNumDbPlain" startAt="2"/>
            </a:pP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响应变化的快慢，由时间常数</a:t>
            </a: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＝</a:t>
            </a:r>
            <a:r>
              <a:rPr kumimoji="1" lang="en-US" altLang="zh-CN" b="0" i="1">
                <a:solidFill>
                  <a:schemeClr val="tx1"/>
                </a:solidFill>
                <a:latin typeface="Times New Roman" panose="02020603050405020304" pitchFamily="18" charset="0"/>
              </a:rPr>
              <a:t>RC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决定；</a:t>
            </a:r>
            <a:r>
              <a:rPr kumimoji="1" lang="zh-CN" altLang="en-US" i="1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 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大，充电慢，</a:t>
            </a:r>
            <a:r>
              <a:rPr kumimoji="1" lang="zh-CN" altLang="en-US" i="1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 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小充电就快；</a:t>
            </a:r>
          </a:p>
        </p:txBody>
      </p:sp>
      <p:sp>
        <p:nvSpPr>
          <p:cNvPr id="63493" name="Text Box 5"/>
          <p:cNvSpPr txBox="1">
            <a:spLocks noChangeArrowheads="1"/>
          </p:cNvSpPr>
          <p:nvPr/>
        </p:nvSpPr>
        <p:spPr bwMode="auto">
          <a:xfrm>
            <a:off x="395288" y="1557338"/>
            <a:ext cx="55070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AutoNum type="circleNumDbPlain" startAt="3"/>
            </a:pP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响应与外加激励成线性关系；</a:t>
            </a: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395288" y="2205038"/>
            <a:ext cx="24495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circleNumDbPlain" startAt="4"/>
            </a:pP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能量关系</a:t>
            </a:r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468313" y="4422774"/>
            <a:ext cx="3775075" cy="895350"/>
            <a:chOff x="295" y="1878"/>
            <a:chExt cx="2378" cy="564"/>
          </a:xfrm>
        </p:grpSpPr>
        <p:graphicFrame>
          <p:nvGraphicFramePr>
            <p:cNvPr id="47109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1614196"/>
                </p:ext>
              </p:extLst>
            </p:nvPr>
          </p:nvGraphicFramePr>
          <p:xfrm>
            <a:off x="1963" y="1878"/>
            <a:ext cx="710" cy="5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498" name="Equation" r:id="rId3" imgW="495000" imgH="393480" progId="Equation.DSMT4">
                    <p:embed/>
                  </p:oleObj>
                </mc:Choice>
                <mc:Fallback>
                  <p:oleObj name="Equation" r:id="rId3" imgW="495000" imgH="393480" progId="Equation.DSMT4">
                    <p:embed/>
                    <p:pic>
                      <p:nvPicPr>
                        <p:cNvPr id="47109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3" y="1878"/>
                          <a:ext cx="710" cy="5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149" name="Text Box 11"/>
            <p:cNvSpPr txBox="1">
              <a:spLocks noChangeArrowheads="1"/>
            </p:cNvSpPr>
            <p:nvPr/>
          </p:nvSpPr>
          <p:spPr bwMode="auto">
            <a:xfrm>
              <a:off x="295" y="1979"/>
              <a:ext cx="185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zh-CN" altLang="en-US">
                  <a:solidFill>
                    <a:schemeClr val="tx1"/>
                  </a:solidFill>
                  <a:latin typeface="Times New Roman" panose="02020603050405020304" pitchFamily="18" charset="0"/>
                </a:rPr>
                <a:t>电容储存能量：</a:t>
              </a:r>
            </a:p>
          </p:txBody>
        </p:sp>
      </p:grpSp>
      <p:grpSp>
        <p:nvGrpSpPr>
          <p:cNvPr id="3" name="Group 53"/>
          <p:cNvGrpSpPr>
            <a:grpSpLocks/>
          </p:cNvGrpSpPr>
          <p:nvPr/>
        </p:nvGrpSpPr>
        <p:grpSpPr bwMode="auto">
          <a:xfrm>
            <a:off x="468313" y="2767013"/>
            <a:ext cx="5994400" cy="809625"/>
            <a:chOff x="340" y="2469"/>
            <a:chExt cx="3776" cy="510"/>
          </a:xfrm>
        </p:grpSpPr>
        <p:sp>
          <p:nvSpPr>
            <p:cNvPr id="47148" name="Text Box 13"/>
            <p:cNvSpPr txBox="1">
              <a:spLocks noChangeArrowheads="1"/>
            </p:cNvSpPr>
            <p:nvPr/>
          </p:nvSpPr>
          <p:spPr bwMode="auto">
            <a:xfrm>
              <a:off x="340" y="2508"/>
              <a:ext cx="169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zh-CN" altLang="en-US">
                  <a:solidFill>
                    <a:schemeClr val="tx1"/>
                  </a:solidFill>
                  <a:latin typeface="Times New Roman" panose="02020603050405020304" pitchFamily="18" charset="0"/>
                </a:rPr>
                <a:t>电源提供能量：</a:t>
              </a:r>
            </a:p>
          </p:txBody>
        </p:sp>
        <p:graphicFrame>
          <p:nvGraphicFramePr>
            <p:cNvPr id="47108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60591655"/>
                </p:ext>
              </p:extLst>
            </p:nvPr>
          </p:nvGraphicFramePr>
          <p:xfrm>
            <a:off x="2064" y="2469"/>
            <a:ext cx="2052" cy="5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499" name="Equation" r:id="rId5" imgW="1422360" imgH="355320" progId="Equation.DSMT4">
                    <p:embed/>
                  </p:oleObj>
                </mc:Choice>
                <mc:Fallback>
                  <p:oleObj name="Equation" r:id="rId5" imgW="1422360" imgH="355320" progId="Equation.DSMT4">
                    <p:embed/>
                    <p:pic>
                      <p:nvPicPr>
                        <p:cNvPr id="47108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2469"/>
                          <a:ext cx="2052" cy="5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349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4587865"/>
              </p:ext>
            </p:extLst>
          </p:nvPr>
        </p:nvGraphicFramePr>
        <p:xfrm>
          <a:off x="7589598" y="3607065"/>
          <a:ext cx="141605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00" name="Equation" r:id="rId7" imgW="558720" imgH="393480" progId="Equation.DSMT4">
                  <p:embed/>
                </p:oleObj>
              </mc:Choice>
              <mc:Fallback>
                <p:oleObj name="Equation" r:id="rId7" imgW="558720" imgH="393480" progId="Equation.DSMT4">
                  <p:embed/>
                  <p:pic>
                    <p:nvPicPr>
                      <p:cNvPr id="6349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9598" y="3607065"/>
                        <a:ext cx="1416050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54"/>
          <p:cNvGrpSpPr>
            <a:grpSpLocks/>
          </p:cNvGrpSpPr>
          <p:nvPr/>
        </p:nvGrpSpPr>
        <p:grpSpPr bwMode="auto">
          <a:xfrm>
            <a:off x="468313" y="3543303"/>
            <a:ext cx="7107237" cy="958850"/>
            <a:chOff x="249" y="3049"/>
            <a:chExt cx="4477" cy="604"/>
          </a:xfrm>
        </p:grpSpPr>
        <p:sp>
          <p:nvSpPr>
            <p:cNvPr id="47147" name="Text Box 15"/>
            <p:cNvSpPr txBox="1">
              <a:spLocks noChangeArrowheads="1"/>
            </p:cNvSpPr>
            <p:nvPr/>
          </p:nvSpPr>
          <p:spPr bwMode="auto">
            <a:xfrm>
              <a:off x="249" y="3158"/>
              <a:ext cx="17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zh-CN" altLang="en-US">
                  <a:solidFill>
                    <a:schemeClr val="tx1"/>
                  </a:solidFill>
                  <a:latin typeface="Times New Roman" panose="02020603050405020304" pitchFamily="18" charset="0"/>
                </a:rPr>
                <a:t>电阻消耗能量：</a:t>
              </a:r>
            </a:p>
          </p:txBody>
        </p:sp>
        <p:graphicFrame>
          <p:nvGraphicFramePr>
            <p:cNvPr id="47107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48932962"/>
                </p:ext>
              </p:extLst>
            </p:nvPr>
          </p:nvGraphicFramePr>
          <p:xfrm>
            <a:off x="1974" y="3049"/>
            <a:ext cx="2752" cy="6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501" name="Equation" r:id="rId9" imgW="1904760" imgH="419040" progId="Equation.DSMT4">
                    <p:embed/>
                  </p:oleObj>
                </mc:Choice>
                <mc:Fallback>
                  <p:oleObj name="Equation" r:id="rId9" imgW="1904760" imgH="419040" progId="Equation.DSMT4">
                    <p:embed/>
                    <p:pic>
                      <p:nvPicPr>
                        <p:cNvPr id="47107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74" y="3049"/>
                          <a:ext cx="2752" cy="6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3526" name="Text Box 38" descr="新闻纸"/>
          <p:cNvSpPr txBox="1">
            <a:spLocks noChangeArrowheads="1"/>
          </p:cNvSpPr>
          <p:nvPr/>
        </p:nvSpPr>
        <p:spPr bwMode="auto">
          <a:xfrm>
            <a:off x="1331913" y="5300663"/>
            <a:ext cx="748982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电源提供的能量一半消耗在电阻上，一半转换成电场能量储存在电容中。</a:t>
            </a:r>
          </a:p>
        </p:txBody>
      </p:sp>
      <p:grpSp>
        <p:nvGrpSpPr>
          <p:cNvPr id="8" name="Group 79"/>
          <p:cNvGrpSpPr>
            <a:grpSpLocks/>
          </p:cNvGrpSpPr>
          <p:nvPr/>
        </p:nvGrpSpPr>
        <p:grpSpPr bwMode="auto">
          <a:xfrm>
            <a:off x="5357813" y="1196975"/>
            <a:ext cx="3235325" cy="1614488"/>
            <a:chOff x="3375" y="754"/>
            <a:chExt cx="2038" cy="1017"/>
          </a:xfrm>
        </p:grpSpPr>
        <p:sp>
          <p:nvSpPr>
            <p:cNvPr id="47124" name="Oval 56"/>
            <p:cNvSpPr>
              <a:spLocks noChangeArrowheads="1"/>
            </p:cNvSpPr>
            <p:nvPr/>
          </p:nvSpPr>
          <p:spPr bwMode="auto">
            <a:xfrm>
              <a:off x="3710" y="1045"/>
              <a:ext cx="363" cy="3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125" name="Line 57"/>
            <p:cNvSpPr>
              <a:spLocks noChangeShapeType="1"/>
            </p:cNvSpPr>
            <p:nvPr/>
          </p:nvSpPr>
          <p:spPr bwMode="auto">
            <a:xfrm flipV="1">
              <a:off x="3878" y="890"/>
              <a:ext cx="117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26" name="Line 58"/>
            <p:cNvSpPr>
              <a:spLocks noChangeShapeType="1"/>
            </p:cNvSpPr>
            <p:nvPr/>
          </p:nvSpPr>
          <p:spPr bwMode="auto">
            <a:xfrm>
              <a:off x="5057" y="890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27" name="Line 59"/>
            <p:cNvSpPr>
              <a:spLocks noChangeShapeType="1"/>
            </p:cNvSpPr>
            <p:nvPr/>
          </p:nvSpPr>
          <p:spPr bwMode="auto">
            <a:xfrm flipH="1">
              <a:off x="5057" y="1344"/>
              <a:ext cx="0" cy="40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28" name="Rectangle 60"/>
            <p:cNvSpPr>
              <a:spLocks noChangeArrowheads="1"/>
            </p:cNvSpPr>
            <p:nvPr/>
          </p:nvSpPr>
          <p:spPr bwMode="auto">
            <a:xfrm>
              <a:off x="4436" y="818"/>
              <a:ext cx="297" cy="13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129" name="Line 61"/>
            <p:cNvSpPr>
              <a:spLocks noChangeShapeType="1"/>
            </p:cNvSpPr>
            <p:nvPr/>
          </p:nvSpPr>
          <p:spPr bwMode="auto">
            <a:xfrm flipH="1" flipV="1">
              <a:off x="3878" y="890"/>
              <a:ext cx="13" cy="88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30" name="Line 65"/>
            <p:cNvSpPr>
              <a:spLocks noChangeShapeType="1"/>
            </p:cNvSpPr>
            <p:nvPr/>
          </p:nvSpPr>
          <p:spPr bwMode="auto">
            <a:xfrm flipV="1">
              <a:off x="3878" y="1752"/>
              <a:ext cx="117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31" name="Text Box 66"/>
            <p:cNvSpPr txBox="1">
              <a:spLocks noChangeArrowheads="1"/>
            </p:cNvSpPr>
            <p:nvPr/>
          </p:nvSpPr>
          <p:spPr bwMode="auto">
            <a:xfrm>
              <a:off x="4558" y="890"/>
              <a:ext cx="25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132" name="Text Box 67"/>
            <p:cNvSpPr txBox="1">
              <a:spLocks noChangeArrowheads="1"/>
            </p:cNvSpPr>
            <p:nvPr/>
          </p:nvSpPr>
          <p:spPr bwMode="auto">
            <a:xfrm>
              <a:off x="5148" y="1117"/>
              <a:ext cx="2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133" name="AutoShape 68"/>
            <p:cNvSpPr>
              <a:spLocks noChangeArrowheads="1"/>
            </p:cNvSpPr>
            <p:nvPr/>
          </p:nvSpPr>
          <p:spPr bwMode="auto">
            <a:xfrm>
              <a:off x="4195" y="1117"/>
              <a:ext cx="384" cy="177"/>
            </a:xfrm>
            <a:custGeom>
              <a:avLst/>
              <a:gdLst>
                <a:gd name="T0" fmla="*/ 297 w 21600"/>
                <a:gd name="T1" fmla="*/ 0 h 21600"/>
                <a:gd name="T2" fmla="*/ 210 w 21600"/>
                <a:gd name="T3" fmla="*/ 59 h 21600"/>
                <a:gd name="T4" fmla="*/ 0 w 21600"/>
                <a:gd name="T5" fmla="*/ 160 h 21600"/>
                <a:gd name="T6" fmla="*/ 165 w 21600"/>
                <a:gd name="T7" fmla="*/ 177 h 21600"/>
                <a:gd name="T8" fmla="*/ 329 w 21600"/>
                <a:gd name="T9" fmla="*/ 123 h 21600"/>
                <a:gd name="T10" fmla="*/ 384 w 21600"/>
                <a:gd name="T11" fmla="*/ 59 h 21600"/>
                <a:gd name="T12" fmla="*/ 17694720 60000 65536"/>
                <a:gd name="T13" fmla="*/ 11796480 60000 65536"/>
                <a:gd name="T14" fmla="*/ 11796480 60000 65536"/>
                <a:gd name="T15" fmla="*/ 5898240 60000 65536"/>
                <a:gd name="T16" fmla="*/ 0 60000 65536"/>
                <a:gd name="T17" fmla="*/ 0 60000 65536"/>
                <a:gd name="T18" fmla="*/ 0 w 21600"/>
                <a:gd name="T19" fmla="*/ 17329 h 21600"/>
                <a:gd name="T20" fmla="*/ 18506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6707" y="0"/>
                  </a:moveTo>
                  <a:lnTo>
                    <a:pt x="11813" y="7200"/>
                  </a:lnTo>
                  <a:lnTo>
                    <a:pt x="14899" y="7200"/>
                  </a:lnTo>
                  <a:lnTo>
                    <a:pt x="14899" y="17382"/>
                  </a:lnTo>
                  <a:lnTo>
                    <a:pt x="0" y="17382"/>
                  </a:lnTo>
                  <a:lnTo>
                    <a:pt x="0" y="21600"/>
                  </a:lnTo>
                  <a:lnTo>
                    <a:pt x="18514" y="21600"/>
                  </a:lnTo>
                  <a:lnTo>
                    <a:pt x="18514" y="7200"/>
                  </a:lnTo>
                  <a:lnTo>
                    <a:pt x="21600" y="720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134" name="AutoShape 69"/>
            <p:cNvSpPr>
              <a:spLocks noChangeArrowheads="1"/>
            </p:cNvSpPr>
            <p:nvPr/>
          </p:nvSpPr>
          <p:spPr bwMode="auto">
            <a:xfrm>
              <a:off x="4195" y="1344"/>
              <a:ext cx="576" cy="90"/>
            </a:xfrm>
            <a:prstGeom prst="rightArrow">
              <a:avLst>
                <a:gd name="adj1" fmla="val 50000"/>
                <a:gd name="adj2" fmla="val 160000"/>
              </a:avLst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135" name="Text Box 70"/>
            <p:cNvSpPr txBox="1">
              <a:spLocks noChangeArrowheads="1"/>
            </p:cNvSpPr>
            <p:nvPr/>
          </p:nvSpPr>
          <p:spPr bwMode="auto">
            <a:xfrm>
              <a:off x="3565" y="754"/>
              <a:ext cx="2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47136" name="Text Box 71"/>
            <p:cNvSpPr txBox="1">
              <a:spLocks noChangeArrowheads="1"/>
            </p:cNvSpPr>
            <p:nvPr/>
          </p:nvSpPr>
          <p:spPr bwMode="auto">
            <a:xfrm>
              <a:off x="3566" y="1434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47137" name="Text Box 72"/>
            <p:cNvSpPr txBox="1">
              <a:spLocks noChangeArrowheads="1"/>
            </p:cNvSpPr>
            <p:nvPr/>
          </p:nvSpPr>
          <p:spPr bwMode="auto">
            <a:xfrm>
              <a:off x="3375" y="1072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47138" name="Group 76"/>
            <p:cNvGrpSpPr>
              <a:grpSpLocks/>
            </p:cNvGrpSpPr>
            <p:nvPr/>
          </p:nvGrpSpPr>
          <p:grpSpPr bwMode="auto">
            <a:xfrm>
              <a:off x="4921" y="1253"/>
              <a:ext cx="240" cy="93"/>
              <a:chOff x="3787" y="2478"/>
              <a:chExt cx="240" cy="93"/>
            </a:xfrm>
          </p:grpSpPr>
          <p:sp>
            <p:nvSpPr>
              <p:cNvPr id="47139" name="Line 77"/>
              <p:cNvSpPr>
                <a:spLocks noChangeShapeType="1"/>
              </p:cNvSpPr>
              <p:nvPr/>
            </p:nvSpPr>
            <p:spPr bwMode="auto">
              <a:xfrm flipV="1">
                <a:off x="3787" y="2568"/>
                <a:ext cx="240" cy="3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7140" name="Line 78"/>
              <p:cNvSpPr>
                <a:spLocks noChangeShapeType="1"/>
              </p:cNvSpPr>
              <p:nvPr/>
            </p:nvSpPr>
            <p:spPr bwMode="auto">
              <a:xfrm>
                <a:off x="3787" y="2478"/>
                <a:ext cx="240" cy="1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866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3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3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6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3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 autoUpdateAnimBg="0"/>
      <p:bldP spid="63493" grpId="0" autoUpdateAnimBg="0"/>
      <p:bldP spid="63495" grpId="0" autoUpdateAnimBg="0"/>
      <p:bldP spid="635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97" name="Text Box 33"/>
          <p:cNvSpPr txBox="1">
            <a:spLocks noChangeArrowheads="1"/>
          </p:cNvSpPr>
          <p:nvPr/>
        </p:nvSpPr>
        <p:spPr bwMode="auto">
          <a:xfrm>
            <a:off x="395288" y="476250"/>
            <a:ext cx="6492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</a:p>
        </p:txBody>
      </p:sp>
      <p:sp>
        <p:nvSpPr>
          <p:cNvPr id="62498" name="Text Box 34"/>
          <p:cNvSpPr txBox="1">
            <a:spLocks noChangeArrowheads="1"/>
          </p:cNvSpPr>
          <p:nvPr/>
        </p:nvSpPr>
        <p:spPr bwMode="auto">
          <a:xfrm>
            <a:off x="1258888" y="404813"/>
            <a:ext cx="748982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r>
              <a:rPr kumimoji="1" lang="zh-CN" altLang="zh-CN" dirty="0">
                <a:solidFill>
                  <a:schemeClr val="tx1"/>
                </a:solidFill>
                <a:latin typeface="楷体_GB2312" pitchFamily="49" charset="-122"/>
              </a:rPr>
              <a:t>时</a:t>
            </a:r>
            <a:r>
              <a:rPr kumimoji="1" lang="en-US" altLang="zh-CN" dirty="0">
                <a:solidFill>
                  <a:schemeClr val="tx1"/>
                </a:solidFill>
                <a:latin typeface="楷体_GB2312" pitchFamily="49" charset="-122"/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开关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</a:rPr>
              <a:t>S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闭合，已知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kumimoji="1" lang="en-US" altLang="zh-CN" b="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(0</a:t>
            </a:r>
            <a:r>
              <a:rPr kumimoji="1" lang="zh-CN" altLang="en-US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－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)=0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，</a:t>
            </a:r>
            <a:r>
              <a:rPr kumimoji="1" lang="zh-CN" altLang="zh-CN" dirty="0">
                <a:solidFill>
                  <a:schemeClr val="tx1"/>
                </a:solidFill>
                <a:latin typeface="楷体_GB2312" pitchFamily="49" charset="-122"/>
              </a:rPr>
              <a:t>求</a:t>
            </a:r>
            <a:r>
              <a:rPr kumimoji="1" lang="en-US" altLang="zh-CN" b="0" dirty="0">
                <a:solidFill>
                  <a:schemeClr val="tx1"/>
                </a:solidFill>
                <a:latin typeface="楷体_GB2312" pitchFamily="49" charset="-122"/>
              </a:rPr>
              <a:t>(</a:t>
            </a:r>
            <a:r>
              <a:rPr kumimoji="1" lang="en-US" altLang="zh-CN" b="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1)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电容电压和电流</a:t>
            </a:r>
            <a:r>
              <a:rPr kumimoji="1" lang="en-US" altLang="zh-CN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,</a:t>
            </a:r>
            <a:r>
              <a:rPr kumimoji="1" lang="en-US" altLang="zh-CN" b="0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(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2) </a:t>
            </a:r>
            <a:r>
              <a:rPr kumimoji="1" lang="en-US" altLang="zh-CN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80V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时的充电时间</a:t>
            </a:r>
            <a:r>
              <a:rPr kumimoji="1" lang="en-US" altLang="zh-CN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62499" name="Text Box 35"/>
          <p:cNvSpPr txBox="1">
            <a:spLocks noChangeArrowheads="1"/>
          </p:cNvSpPr>
          <p:nvPr/>
        </p:nvSpPr>
        <p:spPr bwMode="auto">
          <a:xfrm>
            <a:off x="395288" y="1484313"/>
            <a:ext cx="576262" cy="519112"/>
          </a:xfrm>
          <a:prstGeom prst="rect">
            <a:avLst/>
          </a:prstGeom>
          <a:solidFill>
            <a:srgbClr val="9900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kumimoji="1" lang="zh-CN" altLang="en-US" i="1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2529" name="Text Box 65"/>
          <p:cNvSpPr txBox="1">
            <a:spLocks noChangeArrowheads="1"/>
          </p:cNvSpPr>
          <p:nvPr/>
        </p:nvSpPr>
        <p:spPr bwMode="auto">
          <a:xfrm>
            <a:off x="1042988" y="1412875"/>
            <a:ext cx="3887787" cy="105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latin typeface="楷体_GB2312" pitchFamily="49" charset="-122"/>
              </a:rPr>
              <a:t>(1)</a:t>
            </a:r>
            <a:r>
              <a:rPr lang="zh-CN" altLang="en-US">
                <a:solidFill>
                  <a:schemeClr val="tx1"/>
                </a:solidFill>
                <a:latin typeface="楷体_GB2312" pitchFamily="49" charset="-122"/>
              </a:rPr>
              <a:t>这是一个</a:t>
            </a:r>
            <a:r>
              <a:rPr lang="en-US" altLang="zh-CN" b="0" i="1">
                <a:solidFill>
                  <a:schemeClr val="tx1"/>
                </a:solidFill>
                <a:latin typeface="Times New Roman" panose="02020603050405020304" pitchFamily="18" charset="0"/>
              </a:rPr>
              <a:t>RC</a:t>
            </a:r>
            <a:r>
              <a:rPr lang="zh-CN" altLang="en-US">
                <a:solidFill>
                  <a:schemeClr val="tx1"/>
                </a:solidFill>
                <a:latin typeface="楷体_GB2312" pitchFamily="49" charset="-122"/>
              </a:rPr>
              <a:t>电路零状态响应问题，有：</a:t>
            </a:r>
          </a:p>
        </p:txBody>
      </p:sp>
      <p:graphicFrame>
        <p:nvGraphicFramePr>
          <p:cNvPr id="62530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10367"/>
              </p:ext>
            </p:extLst>
          </p:nvPr>
        </p:nvGraphicFramePr>
        <p:xfrm>
          <a:off x="842963" y="3298825"/>
          <a:ext cx="6362700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18" name="Equation" r:id="rId3" imgW="2628720" imgH="342720" progId="Equation.DSMT4">
                  <p:embed/>
                </p:oleObj>
              </mc:Choice>
              <mc:Fallback>
                <p:oleObj name="Equation" r:id="rId3" imgW="2628720" imgH="342720" progId="Equation.DSMT4">
                  <p:embed/>
                  <p:pic>
                    <p:nvPicPr>
                      <p:cNvPr id="62530" name="Object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963" y="3298825"/>
                        <a:ext cx="6362700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rgbClr val="FF99FF"/>
                                </a:gs>
                                <a:gs pos="100000">
                                  <a:schemeClr val="bg1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532" name="Object 6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4959338"/>
              </p:ext>
            </p:extLst>
          </p:nvPr>
        </p:nvGraphicFramePr>
        <p:xfrm>
          <a:off x="873125" y="2651125"/>
          <a:ext cx="3938588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19" name="Equation" r:id="rId5" imgW="1866600" imgH="203040" progId="Equation.DSMT4">
                  <p:embed/>
                </p:oleObj>
              </mc:Choice>
              <mc:Fallback>
                <p:oleObj name="Equation" r:id="rId5" imgW="1866600" imgH="203040" progId="Equation.DSMT4">
                  <p:embed/>
                  <p:pic>
                    <p:nvPicPr>
                      <p:cNvPr id="62532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125" y="2651125"/>
                        <a:ext cx="3938588" cy="492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rgbClr val="FF99FF"/>
                                </a:gs>
                                <a:gs pos="100000">
                                  <a:schemeClr val="bg1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533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5864983"/>
              </p:ext>
            </p:extLst>
          </p:nvPr>
        </p:nvGraphicFramePr>
        <p:xfrm>
          <a:off x="865188" y="4192588"/>
          <a:ext cx="4518025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20" name="Equation" r:id="rId7" imgW="2031840" imgH="419040" progId="Equation.DSMT4">
                  <p:embed/>
                </p:oleObj>
              </mc:Choice>
              <mc:Fallback>
                <p:oleObj name="Equation" r:id="rId7" imgW="2031840" imgH="419040" progId="Equation.DSMT4">
                  <p:embed/>
                  <p:pic>
                    <p:nvPicPr>
                      <p:cNvPr id="62533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188" y="4192588"/>
                        <a:ext cx="4518025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534" name="Text Box 70"/>
          <p:cNvSpPr txBox="1">
            <a:spLocks noChangeArrowheads="1"/>
          </p:cNvSpPr>
          <p:nvPr/>
        </p:nvSpPr>
        <p:spPr bwMode="auto">
          <a:xfrm>
            <a:off x="539750" y="5157788"/>
            <a:ext cx="69897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solidFill>
                  <a:schemeClr val="tx1"/>
                </a:solidFill>
                <a:latin typeface="楷体_GB2312" pitchFamily="49" charset="-122"/>
              </a:rPr>
              <a:t>(2)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设经过</a:t>
            </a:r>
            <a:r>
              <a:rPr kumimoji="1" lang="en-US" altLang="zh-CN" b="0" i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kumimoji="1" lang="en-US" altLang="zh-CN" b="0" baseline="-25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1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秒</a:t>
            </a:r>
            <a:r>
              <a:rPr kumimoji="1" lang="zh-CN" altLang="en-US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，</a:t>
            </a:r>
            <a:r>
              <a:rPr kumimoji="1" lang="en-US" altLang="zh-CN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zh-CN" altLang="en-US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＝</a:t>
            </a:r>
            <a:r>
              <a: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80V</a:t>
            </a:r>
          </a:p>
        </p:txBody>
      </p:sp>
      <p:graphicFrame>
        <p:nvGraphicFramePr>
          <p:cNvPr id="62535" name="Object 7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854203"/>
              </p:ext>
            </p:extLst>
          </p:nvPr>
        </p:nvGraphicFramePr>
        <p:xfrm>
          <a:off x="1136650" y="5819775"/>
          <a:ext cx="5210175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21" name="Equation" r:id="rId9" imgW="2120760" imgH="241200" progId="Equation.DSMT4">
                  <p:embed/>
                </p:oleObj>
              </mc:Choice>
              <mc:Fallback>
                <p:oleObj name="Equation" r:id="rId9" imgW="2120760" imgH="241200" progId="Equation.DSMT4">
                  <p:embed/>
                  <p:pic>
                    <p:nvPicPr>
                      <p:cNvPr id="62535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650" y="5819775"/>
                        <a:ext cx="5210175" cy="592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rgbClr val="FF99FF"/>
                                </a:gs>
                                <a:gs pos="100000">
                                  <a:schemeClr val="bg1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09"/>
          <p:cNvGrpSpPr>
            <a:grpSpLocks/>
          </p:cNvGrpSpPr>
          <p:nvPr/>
        </p:nvGrpSpPr>
        <p:grpSpPr bwMode="auto">
          <a:xfrm>
            <a:off x="5364163" y="1412875"/>
            <a:ext cx="3544887" cy="1958975"/>
            <a:chOff x="3368" y="845"/>
            <a:chExt cx="2233" cy="1234"/>
          </a:xfrm>
        </p:grpSpPr>
        <p:sp>
          <p:nvSpPr>
            <p:cNvPr id="48145" name="Oval 85"/>
            <p:cNvSpPr>
              <a:spLocks noChangeArrowheads="1"/>
            </p:cNvSpPr>
            <p:nvPr/>
          </p:nvSpPr>
          <p:spPr bwMode="auto">
            <a:xfrm>
              <a:off x="3368" y="1363"/>
              <a:ext cx="363" cy="3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146" name="Line 86"/>
            <p:cNvSpPr>
              <a:spLocks noChangeShapeType="1"/>
            </p:cNvSpPr>
            <p:nvPr/>
          </p:nvSpPr>
          <p:spPr bwMode="auto">
            <a:xfrm>
              <a:off x="5057" y="1181"/>
              <a:ext cx="0" cy="39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47" name="Line 87"/>
            <p:cNvSpPr>
              <a:spLocks noChangeShapeType="1"/>
            </p:cNvSpPr>
            <p:nvPr/>
          </p:nvSpPr>
          <p:spPr bwMode="auto">
            <a:xfrm>
              <a:off x="5057" y="1680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48" name="Line 88"/>
            <p:cNvSpPr>
              <a:spLocks noChangeShapeType="1"/>
            </p:cNvSpPr>
            <p:nvPr/>
          </p:nvSpPr>
          <p:spPr bwMode="auto">
            <a:xfrm flipV="1">
              <a:off x="3550" y="1181"/>
              <a:ext cx="0" cy="85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8149" name="Group 89"/>
            <p:cNvGrpSpPr>
              <a:grpSpLocks/>
            </p:cNvGrpSpPr>
            <p:nvPr/>
          </p:nvGrpSpPr>
          <p:grpSpPr bwMode="auto">
            <a:xfrm>
              <a:off x="4921" y="1589"/>
              <a:ext cx="272" cy="91"/>
              <a:chOff x="1296" y="2112"/>
              <a:chExt cx="192" cy="48"/>
            </a:xfrm>
          </p:grpSpPr>
          <p:sp>
            <p:nvSpPr>
              <p:cNvPr id="48167" name="Line 90"/>
              <p:cNvSpPr>
                <a:spLocks noChangeShapeType="1"/>
              </p:cNvSpPr>
              <p:nvPr/>
            </p:nvSpPr>
            <p:spPr bwMode="auto">
              <a:xfrm>
                <a:off x="1296" y="2112"/>
                <a:ext cx="192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68" name="Line 91"/>
              <p:cNvSpPr>
                <a:spLocks noChangeShapeType="1"/>
              </p:cNvSpPr>
              <p:nvPr/>
            </p:nvSpPr>
            <p:spPr bwMode="auto">
              <a:xfrm>
                <a:off x="1296" y="2160"/>
                <a:ext cx="192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8150" name="Line 92"/>
            <p:cNvSpPr>
              <a:spLocks noChangeShapeType="1"/>
            </p:cNvSpPr>
            <p:nvPr/>
          </p:nvSpPr>
          <p:spPr bwMode="auto">
            <a:xfrm>
              <a:off x="3560" y="2043"/>
              <a:ext cx="150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151" name="Text Box 93"/>
            <p:cNvSpPr txBox="1">
              <a:spLocks noChangeArrowheads="1"/>
            </p:cNvSpPr>
            <p:nvPr/>
          </p:nvSpPr>
          <p:spPr bwMode="auto">
            <a:xfrm>
              <a:off x="4296" y="845"/>
              <a:ext cx="62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500</a:t>
              </a:r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48152" name="Text Box 94"/>
            <p:cNvSpPr txBox="1">
              <a:spLocks noChangeArrowheads="1"/>
            </p:cNvSpPr>
            <p:nvPr/>
          </p:nvSpPr>
          <p:spPr bwMode="auto">
            <a:xfrm>
              <a:off x="4332" y="1453"/>
              <a:ext cx="59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</a:t>
              </a:r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</a:t>
              </a:r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</a:p>
          </p:txBody>
        </p:sp>
        <p:sp>
          <p:nvSpPr>
            <p:cNvPr id="48153" name="Text Box 95"/>
            <p:cNvSpPr txBox="1">
              <a:spLocks noChangeArrowheads="1"/>
            </p:cNvSpPr>
            <p:nvPr/>
          </p:nvSpPr>
          <p:spPr bwMode="auto">
            <a:xfrm>
              <a:off x="5103" y="1227"/>
              <a:ext cx="22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sz="24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54" name="Text Box 96"/>
            <p:cNvSpPr txBox="1">
              <a:spLocks noChangeArrowheads="1"/>
            </p:cNvSpPr>
            <p:nvPr/>
          </p:nvSpPr>
          <p:spPr bwMode="auto">
            <a:xfrm>
              <a:off x="5079" y="1752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48155" name="Text Box 97"/>
            <p:cNvSpPr txBox="1">
              <a:spLocks noChangeArrowheads="1"/>
            </p:cNvSpPr>
            <p:nvPr/>
          </p:nvSpPr>
          <p:spPr bwMode="auto">
            <a:xfrm>
              <a:off x="3696" y="1434"/>
              <a:ext cx="61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100V</a:t>
              </a:r>
            </a:p>
          </p:txBody>
        </p:sp>
        <p:sp>
          <p:nvSpPr>
            <p:cNvPr id="48156" name="Line 98"/>
            <p:cNvSpPr>
              <a:spLocks noChangeShapeType="1"/>
            </p:cNvSpPr>
            <p:nvPr/>
          </p:nvSpPr>
          <p:spPr bwMode="auto">
            <a:xfrm>
              <a:off x="3560" y="1181"/>
              <a:ext cx="31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7" name="Line 99"/>
            <p:cNvSpPr>
              <a:spLocks noChangeShapeType="1"/>
            </p:cNvSpPr>
            <p:nvPr/>
          </p:nvSpPr>
          <p:spPr bwMode="auto">
            <a:xfrm>
              <a:off x="4150" y="1181"/>
              <a:ext cx="90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8" name="Line 100"/>
            <p:cNvSpPr>
              <a:spLocks noChangeShapeType="1"/>
            </p:cNvSpPr>
            <p:nvPr/>
          </p:nvSpPr>
          <p:spPr bwMode="auto">
            <a:xfrm flipV="1">
              <a:off x="3878" y="1045"/>
              <a:ext cx="317" cy="13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9" name="Line 101"/>
            <p:cNvSpPr>
              <a:spLocks noChangeShapeType="1"/>
            </p:cNvSpPr>
            <p:nvPr/>
          </p:nvSpPr>
          <p:spPr bwMode="auto">
            <a:xfrm>
              <a:off x="3833" y="909"/>
              <a:ext cx="182" cy="227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0" name="Text Box 102"/>
            <p:cNvSpPr txBox="1">
              <a:spLocks noChangeArrowheads="1"/>
            </p:cNvSpPr>
            <p:nvPr/>
          </p:nvSpPr>
          <p:spPr bwMode="auto">
            <a:xfrm>
              <a:off x="3619" y="864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</a:p>
          </p:txBody>
        </p:sp>
        <p:sp>
          <p:nvSpPr>
            <p:cNvPr id="48161" name="Text Box 103"/>
            <p:cNvSpPr txBox="1">
              <a:spLocks noChangeArrowheads="1"/>
            </p:cNvSpPr>
            <p:nvPr/>
          </p:nvSpPr>
          <p:spPr bwMode="auto">
            <a:xfrm>
              <a:off x="3651" y="1162"/>
              <a:ext cx="22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kumimoji="1" lang="en-US" altLang="zh-CN" sz="24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62" name="Text Box 104"/>
            <p:cNvSpPr txBox="1">
              <a:spLocks noChangeArrowheads="1"/>
            </p:cNvSpPr>
            <p:nvPr/>
          </p:nvSpPr>
          <p:spPr bwMode="auto">
            <a:xfrm>
              <a:off x="3560" y="1706"/>
              <a:ext cx="31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zh-CN" altLang="en-US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kumimoji="1" lang="zh-CN" altLang="en-US" sz="24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163" name="Text Box 105"/>
            <p:cNvSpPr txBox="1">
              <a:spLocks noChangeArrowheads="1"/>
            </p:cNvSpPr>
            <p:nvPr/>
          </p:nvSpPr>
          <p:spPr bwMode="auto">
            <a:xfrm>
              <a:off x="5193" y="1453"/>
              <a:ext cx="40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u</a:t>
              </a:r>
              <a:r>
                <a:rPr lang="en-US" altLang="zh-CN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C</a:t>
              </a:r>
            </a:p>
          </p:txBody>
        </p:sp>
        <p:sp>
          <p:nvSpPr>
            <p:cNvPr id="48164" name="Line 106"/>
            <p:cNvSpPr>
              <a:spLocks noChangeShapeType="1"/>
            </p:cNvSpPr>
            <p:nvPr/>
          </p:nvSpPr>
          <p:spPr bwMode="auto">
            <a:xfrm>
              <a:off x="4195" y="1272"/>
              <a:ext cx="227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65" name="Text Box 107"/>
            <p:cNvSpPr txBox="1">
              <a:spLocks noChangeArrowheads="1"/>
            </p:cNvSpPr>
            <p:nvPr/>
          </p:nvSpPr>
          <p:spPr bwMode="auto">
            <a:xfrm>
              <a:off x="3969" y="1136"/>
              <a:ext cx="1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48166" name="Rectangle 108"/>
            <p:cNvSpPr>
              <a:spLocks noChangeArrowheads="1"/>
            </p:cNvSpPr>
            <p:nvPr/>
          </p:nvSpPr>
          <p:spPr bwMode="auto">
            <a:xfrm>
              <a:off x="4468" y="1136"/>
              <a:ext cx="297" cy="13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409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2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2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2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2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2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2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2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0"/>
                                        <p:tgtEl>
                                          <p:spTgt spid="6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0"/>
                                        <p:tgtEl>
                                          <p:spTgt spid="6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3000"/>
                                        <p:tgtEl>
                                          <p:spTgt spid="62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0"/>
                                        <p:tgtEl>
                                          <p:spTgt spid="62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97" grpId="0"/>
      <p:bldP spid="62498" grpId="0" autoUpdateAnimBg="0"/>
      <p:bldP spid="62499" grpId="0" animBg="1" autoUpdateAnimBg="0"/>
      <p:bldP spid="62529" grpId="0"/>
      <p:bldP spid="62534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ext Box 2"/>
          <p:cNvSpPr txBox="1">
            <a:spLocks noChangeArrowheads="1"/>
          </p:cNvSpPr>
          <p:nvPr/>
        </p:nvSpPr>
        <p:spPr bwMode="auto">
          <a:xfrm>
            <a:off x="468313" y="549275"/>
            <a:ext cx="46085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dirty="0">
                <a:solidFill>
                  <a:schemeClr val="tx1"/>
                </a:solidFill>
                <a:latin typeface="楷体_GB2312" pitchFamily="49" charset="-122"/>
              </a:rPr>
              <a:t>2. </a:t>
            </a:r>
            <a:r>
              <a:rPr kumimoji="1" lang="en-US" altLang="zh-CN" sz="3200" b="0" i="1" dirty="0">
                <a:solidFill>
                  <a:schemeClr val="tx1"/>
                </a:solidFill>
                <a:latin typeface="Times New Roman" panose="02020603050405020304" pitchFamily="18" charset="0"/>
              </a:rPr>
              <a:t>RL</a:t>
            </a:r>
            <a:r>
              <a:rPr kumimoji="1" lang="zh-CN" altLang="zh-CN" sz="3200" dirty="0">
                <a:solidFill>
                  <a:schemeClr val="tx1"/>
                </a:solidFill>
                <a:latin typeface="楷体_GB2312" pitchFamily="49" charset="-122"/>
              </a:rPr>
              <a:t>电路的零状态响应</a:t>
            </a:r>
            <a:endParaRPr kumimoji="1" lang="zh-CN" altLang="en-US" sz="3200" dirty="0">
              <a:solidFill>
                <a:schemeClr val="tx1"/>
              </a:solidFill>
              <a:latin typeface="楷体_GB2312" pitchFamily="49" charset="-122"/>
            </a:endParaRPr>
          </a:p>
        </p:txBody>
      </p:sp>
      <p:graphicFrame>
        <p:nvGraphicFramePr>
          <p:cNvPr id="16589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5667349"/>
              </p:ext>
            </p:extLst>
          </p:nvPr>
        </p:nvGraphicFramePr>
        <p:xfrm>
          <a:off x="780908" y="1873250"/>
          <a:ext cx="2610136" cy="120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8" name="Equation" r:id="rId3" imgW="1015920" imgH="431640" progId="Equation.DSMT4">
                  <p:embed/>
                </p:oleObj>
              </mc:Choice>
              <mc:Fallback>
                <p:oleObj name="Equation" r:id="rId3" imgW="1015920" imgH="431640" progId="Equation.DSMT4">
                  <p:embed/>
                  <p:pic>
                    <p:nvPicPr>
                      <p:cNvPr id="16589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908" y="1873250"/>
                        <a:ext cx="2610136" cy="120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89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7637701"/>
              </p:ext>
            </p:extLst>
          </p:nvPr>
        </p:nvGraphicFramePr>
        <p:xfrm>
          <a:off x="718611" y="3351341"/>
          <a:ext cx="2838978" cy="1097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9" name="公式" r:id="rId5" imgW="1143000" imgH="444240" progId="Equation.3">
                  <p:embed/>
                </p:oleObj>
              </mc:Choice>
              <mc:Fallback>
                <p:oleObj name="公式" r:id="rId5" imgW="1143000" imgH="444240" progId="Equation.3">
                  <p:embed/>
                  <p:pic>
                    <p:nvPicPr>
                      <p:cNvPr id="1658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611" y="3351341"/>
                        <a:ext cx="2838978" cy="109762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677863" y="1196975"/>
            <a:ext cx="46799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已知</a:t>
            </a:r>
            <a:r>
              <a:rPr kumimoji="1" lang="en-US" altLang="zh-CN" b="0" i="1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b="0" baseline="-250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</a:rPr>
              <a:t>(0</a:t>
            </a:r>
            <a:r>
              <a:rPr kumimoji="1" lang="zh-CN" altLang="en-US" b="0" baseline="-25000" dirty="0">
                <a:solidFill>
                  <a:schemeClr val="tx1"/>
                </a:solidFill>
                <a:latin typeface="Times New Roman" panose="02020603050405020304" pitchFamily="18" charset="0"/>
              </a:rPr>
              <a:t>－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</a:rPr>
              <a:t>)=0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，电路方程为：</a:t>
            </a:r>
          </a:p>
        </p:txBody>
      </p:sp>
      <p:grpSp>
        <p:nvGrpSpPr>
          <p:cNvPr id="2" name="Group 70"/>
          <p:cNvGrpSpPr>
            <a:grpSpLocks/>
          </p:cNvGrpSpPr>
          <p:nvPr/>
        </p:nvGrpSpPr>
        <p:grpSpPr bwMode="auto">
          <a:xfrm>
            <a:off x="5299398" y="2492896"/>
            <a:ext cx="3011488" cy="2093913"/>
            <a:chOff x="3394" y="2364"/>
            <a:chExt cx="1897" cy="1319"/>
          </a:xfrm>
        </p:grpSpPr>
        <p:sp>
          <p:nvSpPr>
            <p:cNvPr id="49206" name="Line 9"/>
            <p:cNvSpPr>
              <a:spLocks noChangeShapeType="1"/>
            </p:cNvSpPr>
            <p:nvPr/>
          </p:nvSpPr>
          <p:spPr bwMode="auto">
            <a:xfrm>
              <a:off x="3470" y="3203"/>
              <a:ext cx="159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07" name="Line 10"/>
            <p:cNvSpPr>
              <a:spLocks noChangeShapeType="1"/>
            </p:cNvSpPr>
            <p:nvPr/>
          </p:nvSpPr>
          <p:spPr bwMode="auto">
            <a:xfrm flipV="1">
              <a:off x="3710" y="2579"/>
              <a:ext cx="0" cy="110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08" name="Freeform 11"/>
            <p:cNvSpPr>
              <a:spLocks/>
            </p:cNvSpPr>
            <p:nvPr/>
          </p:nvSpPr>
          <p:spPr bwMode="auto">
            <a:xfrm>
              <a:off x="3710" y="2867"/>
              <a:ext cx="1344" cy="344"/>
            </a:xfrm>
            <a:custGeom>
              <a:avLst/>
              <a:gdLst>
                <a:gd name="T0" fmla="*/ 0 w 1344"/>
                <a:gd name="T1" fmla="*/ 344 h 344"/>
                <a:gd name="T2" fmla="*/ 288 w 1344"/>
                <a:gd name="T3" fmla="*/ 152 h 344"/>
                <a:gd name="T4" fmla="*/ 624 w 1344"/>
                <a:gd name="T5" fmla="*/ 56 h 344"/>
                <a:gd name="T6" fmla="*/ 1104 w 1344"/>
                <a:gd name="T7" fmla="*/ 8 h 344"/>
                <a:gd name="T8" fmla="*/ 1344 w 1344"/>
                <a:gd name="T9" fmla="*/ 8 h 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4"/>
                <a:gd name="T16" fmla="*/ 0 h 344"/>
                <a:gd name="T17" fmla="*/ 1344 w 1344"/>
                <a:gd name="T18" fmla="*/ 344 h 3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4" h="344">
                  <a:moveTo>
                    <a:pt x="0" y="344"/>
                  </a:moveTo>
                  <a:cubicBezTo>
                    <a:pt x="92" y="272"/>
                    <a:pt x="184" y="200"/>
                    <a:pt x="288" y="152"/>
                  </a:cubicBezTo>
                  <a:cubicBezTo>
                    <a:pt x="392" y="104"/>
                    <a:pt x="488" y="80"/>
                    <a:pt x="624" y="56"/>
                  </a:cubicBezTo>
                  <a:cubicBezTo>
                    <a:pt x="760" y="32"/>
                    <a:pt x="984" y="16"/>
                    <a:pt x="1104" y="8"/>
                  </a:cubicBezTo>
                  <a:cubicBezTo>
                    <a:pt x="1224" y="0"/>
                    <a:pt x="1304" y="8"/>
                    <a:pt x="1344" y="8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209" name="Text Box 12"/>
            <p:cNvSpPr txBox="1">
              <a:spLocks noChangeArrowheads="1"/>
            </p:cNvSpPr>
            <p:nvPr/>
          </p:nvSpPr>
          <p:spPr bwMode="auto">
            <a:xfrm>
              <a:off x="5113" y="3040"/>
              <a:ext cx="1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210" name="Line 15"/>
            <p:cNvSpPr>
              <a:spLocks noChangeShapeType="1"/>
            </p:cNvSpPr>
            <p:nvPr/>
          </p:nvSpPr>
          <p:spPr bwMode="auto">
            <a:xfrm>
              <a:off x="3438" y="3194"/>
              <a:ext cx="272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211" name="Text Box 20"/>
            <p:cNvSpPr txBox="1">
              <a:spLocks noChangeArrowheads="1"/>
            </p:cNvSpPr>
            <p:nvPr/>
          </p:nvSpPr>
          <p:spPr bwMode="auto">
            <a:xfrm>
              <a:off x="3622" y="2364"/>
              <a:ext cx="45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9159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1245162"/>
                </p:ext>
              </p:extLst>
            </p:nvPr>
          </p:nvGraphicFramePr>
          <p:xfrm>
            <a:off x="3394" y="2549"/>
            <a:ext cx="244" cy="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690" name="Equation" r:id="rId7" imgW="241200" imgH="393480" progId="Equation.DSMT4">
                    <p:embed/>
                  </p:oleObj>
                </mc:Choice>
                <mc:Fallback>
                  <p:oleObj name="Equation" r:id="rId7" imgW="241200" imgH="393480" progId="Equation.DSMT4">
                    <p:embed/>
                    <p:pic>
                      <p:nvPicPr>
                        <p:cNvPr id="49159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94" y="2549"/>
                          <a:ext cx="244" cy="4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857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9212" name="Text Box 25"/>
            <p:cNvSpPr txBox="1">
              <a:spLocks noChangeArrowheads="1"/>
            </p:cNvSpPr>
            <p:nvPr/>
          </p:nvSpPr>
          <p:spPr bwMode="auto">
            <a:xfrm>
              <a:off x="3459" y="3180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49213" name="Line 27"/>
            <p:cNvSpPr>
              <a:spLocks noChangeShapeType="1"/>
            </p:cNvSpPr>
            <p:nvPr/>
          </p:nvSpPr>
          <p:spPr bwMode="auto">
            <a:xfrm flipH="1">
              <a:off x="3710" y="2848"/>
              <a:ext cx="13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65917" name="Object 29"/>
          <p:cNvGraphicFramePr>
            <a:graphicFrameLocks noChangeAspect="1"/>
          </p:cNvGraphicFramePr>
          <p:nvPr/>
        </p:nvGraphicFramePr>
        <p:xfrm>
          <a:off x="3087688" y="2708275"/>
          <a:ext cx="210185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1" name="公式" r:id="rId9" imgW="927000" imgH="444240" progId="Equation.3">
                  <p:embed/>
                </p:oleObj>
              </mc:Choice>
              <mc:Fallback>
                <p:oleObj name="公式" r:id="rId9" imgW="927000" imgH="444240" progId="Equation.3">
                  <p:embed/>
                  <p:pic>
                    <p:nvPicPr>
                      <p:cNvPr id="165917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7688" y="2708275"/>
                        <a:ext cx="2101850" cy="947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5490856" y="337441"/>
            <a:ext cx="2940050" cy="2133600"/>
            <a:chOff x="3034" y="2096"/>
            <a:chExt cx="1852" cy="1344"/>
          </a:xfrm>
        </p:grpSpPr>
        <p:sp>
          <p:nvSpPr>
            <p:cNvPr id="49169" name="Oval 37"/>
            <p:cNvSpPr>
              <a:spLocks noChangeArrowheads="1"/>
            </p:cNvSpPr>
            <p:nvPr/>
          </p:nvSpPr>
          <p:spPr bwMode="auto">
            <a:xfrm>
              <a:off x="3061" y="2704"/>
              <a:ext cx="363" cy="3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49170" name="Group 38"/>
            <p:cNvGrpSpPr>
              <a:grpSpLocks/>
            </p:cNvGrpSpPr>
            <p:nvPr/>
          </p:nvGrpSpPr>
          <p:grpSpPr bwMode="auto">
            <a:xfrm>
              <a:off x="4238" y="2134"/>
              <a:ext cx="278" cy="350"/>
              <a:chOff x="1827" y="480"/>
              <a:chExt cx="285" cy="288"/>
            </a:xfrm>
          </p:grpSpPr>
          <p:sp>
            <p:nvSpPr>
              <p:cNvPr id="49200" name="Line 39"/>
              <p:cNvSpPr>
                <a:spLocks noChangeShapeType="1"/>
              </p:cNvSpPr>
              <p:nvPr/>
            </p:nvSpPr>
            <p:spPr bwMode="auto">
              <a:xfrm>
                <a:off x="1872" y="768"/>
                <a:ext cx="240" cy="0"/>
              </a:xfrm>
              <a:prstGeom prst="line">
                <a:avLst/>
              </a:prstGeom>
              <a:noFill/>
              <a:ln w="38100">
                <a:solidFill>
                  <a:srgbClr val="00FFF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201" name="Text Box 40"/>
              <p:cNvSpPr txBox="1">
                <a:spLocks noChangeArrowheads="1"/>
              </p:cNvSpPr>
              <p:nvPr/>
            </p:nvSpPr>
            <p:spPr bwMode="auto">
              <a:xfrm>
                <a:off x="1827" y="480"/>
                <a:ext cx="27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kumimoji="1" lang="en-US" altLang="zh-CN" b="0" baseline="-25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9171" name="Text Box 41"/>
            <p:cNvSpPr txBox="1">
              <a:spLocks noChangeArrowheads="1"/>
            </p:cNvSpPr>
            <p:nvPr/>
          </p:nvSpPr>
          <p:spPr bwMode="auto">
            <a:xfrm>
              <a:off x="3034" y="2096"/>
              <a:ext cx="7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S(</a:t>
              </a:r>
              <a:r>
                <a:rPr kumimoji="1"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t=</a:t>
              </a:r>
              <a:r>
                <a:rPr kumimoji="1"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0)</a:t>
              </a:r>
            </a:p>
          </p:txBody>
        </p:sp>
        <p:sp>
          <p:nvSpPr>
            <p:cNvPr id="49172" name="Text Box 42"/>
            <p:cNvSpPr txBox="1">
              <a:spLocks noChangeArrowheads="1"/>
            </p:cNvSpPr>
            <p:nvPr/>
          </p:nvSpPr>
          <p:spPr bwMode="auto">
            <a:xfrm>
              <a:off x="3420" y="2750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49173" name="Group 43"/>
            <p:cNvGrpSpPr>
              <a:grpSpLocks/>
            </p:cNvGrpSpPr>
            <p:nvPr/>
          </p:nvGrpSpPr>
          <p:grpSpPr bwMode="auto">
            <a:xfrm>
              <a:off x="3778" y="2459"/>
              <a:ext cx="603" cy="374"/>
              <a:chOff x="804" y="777"/>
              <a:chExt cx="619" cy="308"/>
            </a:xfrm>
          </p:grpSpPr>
          <p:grpSp>
            <p:nvGrpSpPr>
              <p:cNvPr id="49196" name="Group 44"/>
              <p:cNvGrpSpPr>
                <a:grpSpLocks/>
              </p:cNvGrpSpPr>
              <p:nvPr/>
            </p:nvGrpSpPr>
            <p:grpSpPr bwMode="auto">
              <a:xfrm>
                <a:off x="804" y="777"/>
                <a:ext cx="619" cy="269"/>
                <a:chOff x="804" y="777"/>
                <a:chExt cx="619" cy="269"/>
              </a:xfrm>
            </p:grpSpPr>
            <p:sp>
              <p:nvSpPr>
                <p:cNvPr id="49198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804" y="777"/>
                  <a:ext cx="250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</a:p>
              </p:txBody>
            </p:sp>
            <p:sp>
              <p:nvSpPr>
                <p:cNvPr id="49199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1189" y="777"/>
                  <a:ext cx="234" cy="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</a:p>
              </p:txBody>
            </p:sp>
          </p:grpSp>
          <p:sp>
            <p:nvSpPr>
              <p:cNvPr id="49197" name="Text Box 47"/>
              <p:cNvSpPr txBox="1">
                <a:spLocks noChangeArrowheads="1"/>
              </p:cNvSpPr>
              <p:nvPr/>
            </p:nvSpPr>
            <p:spPr bwMode="auto">
              <a:xfrm>
                <a:off x="955" y="816"/>
                <a:ext cx="338" cy="2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baseline="-25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</a:p>
            </p:txBody>
          </p:sp>
        </p:grpSp>
        <p:sp>
          <p:nvSpPr>
            <p:cNvPr id="49174" name="Text Box 48"/>
            <p:cNvSpPr txBox="1">
              <a:spLocks noChangeArrowheads="1"/>
            </p:cNvSpPr>
            <p:nvPr/>
          </p:nvSpPr>
          <p:spPr bwMode="auto">
            <a:xfrm>
              <a:off x="4645" y="2776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49175" name="Group 49"/>
            <p:cNvGrpSpPr>
              <a:grpSpLocks/>
            </p:cNvGrpSpPr>
            <p:nvPr/>
          </p:nvGrpSpPr>
          <p:grpSpPr bwMode="auto">
            <a:xfrm>
              <a:off x="4237" y="2523"/>
              <a:ext cx="326" cy="794"/>
              <a:chOff x="1967" y="730"/>
              <a:chExt cx="335" cy="655"/>
            </a:xfrm>
          </p:grpSpPr>
          <p:grpSp>
            <p:nvGrpSpPr>
              <p:cNvPr id="49192" name="Group 50"/>
              <p:cNvGrpSpPr>
                <a:grpSpLocks/>
              </p:cNvGrpSpPr>
              <p:nvPr/>
            </p:nvGrpSpPr>
            <p:grpSpPr bwMode="auto">
              <a:xfrm>
                <a:off x="2052" y="730"/>
                <a:ext cx="250" cy="655"/>
                <a:chOff x="1620" y="1258"/>
                <a:chExt cx="250" cy="655"/>
              </a:xfrm>
            </p:grpSpPr>
            <p:sp>
              <p:nvSpPr>
                <p:cNvPr id="49194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1620" y="1258"/>
                  <a:ext cx="250" cy="2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</a:p>
              </p:txBody>
            </p:sp>
            <p:sp>
              <p:nvSpPr>
                <p:cNvPr id="49195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1620" y="1641"/>
                  <a:ext cx="236" cy="2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</a:p>
              </p:txBody>
            </p:sp>
          </p:grpSp>
          <p:sp>
            <p:nvSpPr>
              <p:cNvPr id="49193" name="Text Box 53"/>
              <p:cNvSpPr txBox="1">
                <a:spLocks noChangeArrowheads="1"/>
              </p:cNvSpPr>
              <p:nvPr/>
            </p:nvSpPr>
            <p:spPr bwMode="auto">
              <a:xfrm>
                <a:off x="1967" y="911"/>
                <a:ext cx="330" cy="2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baseline="-25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L</a:t>
                </a:r>
                <a:endPara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49176" name="Line 54"/>
            <p:cNvSpPr>
              <a:spLocks noChangeShapeType="1"/>
            </p:cNvSpPr>
            <p:nvPr/>
          </p:nvSpPr>
          <p:spPr bwMode="auto">
            <a:xfrm>
              <a:off x="3833" y="2523"/>
              <a:ext cx="72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7" name="Line 55"/>
            <p:cNvSpPr>
              <a:spLocks noChangeShapeType="1"/>
            </p:cNvSpPr>
            <p:nvPr/>
          </p:nvSpPr>
          <p:spPr bwMode="auto">
            <a:xfrm>
              <a:off x="3243" y="2523"/>
              <a:ext cx="34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8" name="Line 56"/>
            <p:cNvSpPr>
              <a:spLocks noChangeShapeType="1"/>
            </p:cNvSpPr>
            <p:nvPr/>
          </p:nvSpPr>
          <p:spPr bwMode="auto">
            <a:xfrm>
              <a:off x="4558" y="3113"/>
              <a:ext cx="0" cy="29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9" name="Line 57"/>
            <p:cNvSpPr>
              <a:spLocks noChangeShapeType="1"/>
            </p:cNvSpPr>
            <p:nvPr/>
          </p:nvSpPr>
          <p:spPr bwMode="auto">
            <a:xfrm>
              <a:off x="3243" y="2523"/>
              <a:ext cx="0" cy="86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0" name="Line 58"/>
            <p:cNvSpPr>
              <a:spLocks noChangeShapeType="1"/>
            </p:cNvSpPr>
            <p:nvPr/>
          </p:nvSpPr>
          <p:spPr bwMode="auto">
            <a:xfrm>
              <a:off x="3243" y="3385"/>
              <a:ext cx="131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1" name="Line 59"/>
            <p:cNvSpPr>
              <a:spLocks noChangeShapeType="1"/>
            </p:cNvSpPr>
            <p:nvPr/>
          </p:nvSpPr>
          <p:spPr bwMode="auto">
            <a:xfrm>
              <a:off x="4558" y="2523"/>
              <a:ext cx="0" cy="17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2" name="Text Box 60"/>
            <p:cNvSpPr txBox="1">
              <a:spLocks noChangeArrowheads="1"/>
            </p:cNvSpPr>
            <p:nvPr/>
          </p:nvSpPr>
          <p:spPr bwMode="auto">
            <a:xfrm>
              <a:off x="3964" y="2141"/>
              <a:ext cx="25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183" name="Line 61"/>
            <p:cNvSpPr>
              <a:spLocks noChangeShapeType="1"/>
            </p:cNvSpPr>
            <p:nvPr/>
          </p:nvSpPr>
          <p:spPr bwMode="auto">
            <a:xfrm flipH="1" flipV="1">
              <a:off x="3560" y="2432"/>
              <a:ext cx="278" cy="8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4" name="Line 62"/>
            <p:cNvSpPr>
              <a:spLocks noChangeShapeType="1"/>
            </p:cNvSpPr>
            <p:nvPr/>
          </p:nvSpPr>
          <p:spPr bwMode="auto">
            <a:xfrm flipH="1">
              <a:off x="3742" y="2251"/>
              <a:ext cx="140" cy="233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85" name="Rectangle 63"/>
            <p:cNvSpPr>
              <a:spLocks noChangeArrowheads="1"/>
            </p:cNvSpPr>
            <p:nvPr/>
          </p:nvSpPr>
          <p:spPr bwMode="auto">
            <a:xfrm>
              <a:off x="3923" y="2432"/>
              <a:ext cx="297" cy="13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49186" name="Group 64"/>
            <p:cNvGrpSpPr>
              <a:grpSpLocks/>
            </p:cNvGrpSpPr>
            <p:nvPr/>
          </p:nvGrpSpPr>
          <p:grpSpPr bwMode="auto">
            <a:xfrm rot="5400000">
              <a:off x="4104" y="2614"/>
              <a:ext cx="499" cy="590"/>
              <a:chOff x="476" y="663"/>
              <a:chExt cx="771" cy="862"/>
            </a:xfrm>
          </p:grpSpPr>
          <p:sp>
            <p:nvSpPr>
              <p:cNvPr id="49189" name="AutoShape 65"/>
              <p:cNvSpPr>
                <a:spLocks noChangeArrowheads="1"/>
              </p:cNvSpPr>
              <p:nvPr/>
            </p:nvSpPr>
            <p:spPr bwMode="auto">
              <a:xfrm>
                <a:off x="476" y="663"/>
                <a:ext cx="317" cy="862"/>
              </a:xfrm>
              <a:custGeom>
                <a:avLst/>
                <a:gdLst>
                  <a:gd name="T0" fmla="*/ 159 w 21600"/>
                  <a:gd name="T1" fmla="*/ 0 h 21600"/>
                  <a:gd name="T2" fmla="*/ 39 w 21600"/>
                  <a:gd name="T3" fmla="*/ 148 h 21600"/>
                  <a:gd name="T4" fmla="*/ 159 w 21600"/>
                  <a:gd name="T5" fmla="*/ 0 h 21600"/>
                  <a:gd name="T6" fmla="*/ 278 w 21600"/>
                  <a:gd name="T7" fmla="*/ 14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295 w 21600"/>
                  <a:gd name="T13" fmla="*/ 0 h 21600"/>
                  <a:gd name="T14" fmla="*/ 20305 w 21600"/>
                  <a:gd name="T15" fmla="*/ 571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646" y="3717"/>
                    </a:moveTo>
                    <a:cubicBezTo>
                      <a:pt x="4698" y="1356"/>
                      <a:pt x="7672" y="-1"/>
                      <a:pt x="10800" y="0"/>
                    </a:cubicBezTo>
                    <a:cubicBezTo>
                      <a:pt x="13927" y="0"/>
                      <a:pt x="16901" y="1356"/>
                      <a:pt x="18953" y="3717"/>
                    </a:cubicBezTo>
                    <a:cubicBezTo>
                      <a:pt x="16901" y="1356"/>
                      <a:pt x="13927" y="-1"/>
                      <a:pt x="10799" y="0"/>
                    </a:cubicBezTo>
                    <a:cubicBezTo>
                      <a:pt x="7672" y="0"/>
                      <a:pt x="4698" y="1356"/>
                      <a:pt x="2646" y="37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 w="38100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190" name="AutoShape 66"/>
              <p:cNvSpPr>
                <a:spLocks noChangeArrowheads="1"/>
              </p:cNvSpPr>
              <p:nvPr/>
            </p:nvSpPr>
            <p:spPr bwMode="auto">
              <a:xfrm>
                <a:off x="703" y="663"/>
                <a:ext cx="317" cy="862"/>
              </a:xfrm>
              <a:custGeom>
                <a:avLst/>
                <a:gdLst>
                  <a:gd name="T0" fmla="*/ 159 w 21600"/>
                  <a:gd name="T1" fmla="*/ 0 h 21600"/>
                  <a:gd name="T2" fmla="*/ 39 w 21600"/>
                  <a:gd name="T3" fmla="*/ 148 h 21600"/>
                  <a:gd name="T4" fmla="*/ 159 w 21600"/>
                  <a:gd name="T5" fmla="*/ 0 h 21600"/>
                  <a:gd name="T6" fmla="*/ 278 w 21600"/>
                  <a:gd name="T7" fmla="*/ 14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295 w 21600"/>
                  <a:gd name="T13" fmla="*/ 0 h 21600"/>
                  <a:gd name="T14" fmla="*/ 20305 w 21600"/>
                  <a:gd name="T15" fmla="*/ 571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646" y="3717"/>
                    </a:moveTo>
                    <a:cubicBezTo>
                      <a:pt x="4698" y="1356"/>
                      <a:pt x="7672" y="-1"/>
                      <a:pt x="10800" y="0"/>
                    </a:cubicBezTo>
                    <a:cubicBezTo>
                      <a:pt x="13927" y="0"/>
                      <a:pt x="16901" y="1356"/>
                      <a:pt x="18953" y="3717"/>
                    </a:cubicBezTo>
                    <a:cubicBezTo>
                      <a:pt x="16901" y="1356"/>
                      <a:pt x="13927" y="-1"/>
                      <a:pt x="10799" y="0"/>
                    </a:cubicBezTo>
                    <a:cubicBezTo>
                      <a:pt x="7672" y="0"/>
                      <a:pt x="4698" y="1356"/>
                      <a:pt x="2646" y="37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 w="38100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191" name="AutoShape 67"/>
              <p:cNvSpPr>
                <a:spLocks noChangeArrowheads="1"/>
              </p:cNvSpPr>
              <p:nvPr/>
            </p:nvSpPr>
            <p:spPr bwMode="auto">
              <a:xfrm>
                <a:off x="930" y="663"/>
                <a:ext cx="317" cy="862"/>
              </a:xfrm>
              <a:custGeom>
                <a:avLst/>
                <a:gdLst>
                  <a:gd name="T0" fmla="*/ 159 w 21600"/>
                  <a:gd name="T1" fmla="*/ 0 h 21600"/>
                  <a:gd name="T2" fmla="*/ 39 w 21600"/>
                  <a:gd name="T3" fmla="*/ 148 h 21600"/>
                  <a:gd name="T4" fmla="*/ 159 w 21600"/>
                  <a:gd name="T5" fmla="*/ 0 h 21600"/>
                  <a:gd name="T6" fmla="*/ 278 w 21600"/>
                  <a:gd name="T7" fmla="*/ 14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295 w 21600"/>
                  <a:gd name="T13" fmla="*/ 0 h 21600"/>
                  <a:gd name="T14" fmla="*/ 20305 w 21600"/>
                  <a:gd name="T15" fmla="*/ 571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646" y="3717"/>
                    </a:moveTo>
                    <a:cubicBezTo>
                      <a:pt x="4698" y="1356"/>
                      <a:pt x="7672" y="-1"/>
                      <a:pt x="10800" y="0"/>
                    </a:cubicBezTo>
                    <a:cubicBezTo>
                      <a:pt x="13927" y="0"/>
                      <a:pt x="16901" y="1356"/>
                      <a:pt x="18953" y="3717"/>
                    </a:cubicBezTo>
                    <a:cubicBezTo>
                      <a:pt x="16901" y="1356"/>
                      <a:pt x="13927" y="-1"/>
                      <a:pt x="10799" y="0"/>
                    </a:cubicBezTo>
                    <a:cubicBezTo>
                      <a:pt x="7672" y="0"/>
                      <a:pt x="4698" y="1356"/>
                      <a:pt x="2646" y="37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 w="38100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187" name="Text Box 68"/>
            <p:cNvSpPr txBox="1">
              <a:spLocks noChangeArrowheads="1"/>
            </p:cNvSpPr>
            <p:nvPr/>
          </p:nvSpPr>
          <p:spPr bwMode="auto">
            <a:xfrm>
              <a:off x="3288" y="2478"/>
              <a:ext cx="3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49188" name="Text Box 69"/>
            <p:cNvSpPr txBox="1">
              <a:spLocks noChangeArrowheads="1"/>
            </p:cNvSpPr>
            <p:nvPr/>
          </p:nvSpPr>
          <p:spPr bwMode="auto">
            <a:xfrm>
              <a:off x="3334" y="3113"/>
              <a:ext cx="3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—</a:t>
              </a:r>
            </a:p>
          </p:txBody>
        </p:sp>
      </p:grpSp>
      <p:graphicFrame>
        <p:nvGraphicFramePr>
          <p:cNvPr id="6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0545652"/>
              </p:ext>
            </p:extLst>
          </p:nvPr>
        </p:nvGraphicFramePr>
        <p:xfrm>
          <a:off x="720976" y="4912692"/>
          <a:ext cx="3119437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2" name="Equation" r:id="rId11" imgW="1206360" imgH="419040" progId="Equation.DSMT4">
                  <p:embed/>
                </p:oleObj>
              </mc:Choice>
              <mc:Fallback>
                <p:oleObj name="Equation" r:id="rId11" imgW="1206360" imgH="419040" progId="Equation.DSMT4">
                  <p:embed/>
                  <p:pic>
                    <p:nvPicPr>
                      <p:cNvPr id="6144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976" y="4912692"/>
                        <a:ext cx="3119437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" name="Group 122"/>
          <p:cNvGrpSpPr>
            <a:grpSpLocks/>
          </p:cNvGrpSpPr>
          <p:nvPr/>
        </p:nvGrpSpPr>
        <p:grpSpPr bwMode="auto">
          <a:xfrm>
            <a:off x="5075252" y="4572220"/>
            <a:ext cx="3162300" cy="1998663"/>
            <a:chOff x="3424" y="1808"/>
            <a:chExt cx="1992" cy="1259"/>
          </a:xfrm>
        </p:grpSpPr>
        <p:sp>
          <p:nvSpPr>
            <p:cNvPr id="64" name="Text Box 59"/>
            <p:cNvSpPr txBox="1">
              <a:spLocks noChangeArrowheads="1"/>
            </p:cNvSpPr>
            <p:nvPr/>
          </p:nvSpPr>
          <p:spPr bwMode="auto">
            <a:xfrm>
              <a:off x="3927" y="1808"/>
              <a:ext cx="32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" name="Text Box 60"/>
            <p:cNvSpPr txBox="1">
              <a:spLocks noChangeArrowheads="1"/>
            </p:cNvSpPr>
            <p:nvPr/>
          </p:nvSpPr>
          <p:spPr bwMode="auto">
            <a:xfrm>
              <a:off x="3550" y="2019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</a:p>
          </p:txBody>
        </p:sp>
        <p:sp>
          <p:nvSpPr>
            <p:cNvPr id="66" name="Line 62"/>
            <p:cNvSpPr>
              <a:spLocks noChangeShapeType="1"/>
            </p:cNvSpPr>
            <p:nvPr/>
          </p:nvSpPr>
          <p:spPr bwMode="auto">
            <a:xfrm>
              <a:off x="3424" y="2659"/>
              <a:ext cx="180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" name="Line 63"/>
            <p:cNvSpPr>
              <a:spLocks noChangeShapeType="1"/>
            </p:cNvSpPr>
            <p:nvPr/>
          </p:nvSpPr>
          <p:spPr bwMode="auto">
            <a:xfrm flipV="1">
              <a:off x="3878" y="1987"/>
              <a:ext cx="8" cy="10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" name="Freeform 64"/>
            <p:cNvSpPr>
              <a:spLocks/>
            </p:cNvSpPr>
            <p:nvPr/>
          </p:nvSpPr>
          <p:spPr bwMode="auto">
            <a:xfrm>
              <a:off x="3886" y="2179"/>
              <a:ext cx="1200" cy="450"/>
            </a:xfrm>
            <a:custGeom>
              <a:avLst/>
              <a:gdLst>
                <a:gd name="T0" fmla="*/ 0 w 1200"/>
                <a:gd name="T1" fmla="*/ 0 h 450"/>
                <a:gd name="T2" fmla="*/ 144 w 1200"/>
                <a:gd name="T3" fmla="*/ 192 h 450"/>
                <a:gd name="T4" fmla="*/ 384 w 1200"/>
                <a:gd name="T5" fmla="*/ 336 h 450"/>
                <a:gd name="T6" fmla="*/ 912 w 1200"/>
                <a:gd name="T7" fmla="*/ 432 h 450"/>
                <a:gd name="T8" fmla="*/ 1200 w 1200"/>
                <a:gd name="T9" fmla="*/ 442 h 4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00"/>
                <a:gd name="T16" fmla="*/ 0 h 450"/>
                <a:gd name="T17" fmla="*/ 1200 w 1200"/>
                <a:gd name="T18" fmla="*/ 450 h 4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00" h="450">
                  <a:moveTo>
                    <a:pt x="0" y="0"/>
                  </a:moveTo>
                  <a:cubicBezTo>
                    <a:pt x="40" y="68"/>
                    <a:pt x="80" y="136"/>
                    <a:pt x="144" y="192"/>
                  </a:cubicBezTo>
                  <a:cubicBezTo>
                    <a:pt x="208" y="248"/>
                    <a:pt x="256" y="296"/>
                    <a:pt x="384" y="336"/>
                  </a:cubicBezTo>
                  <a:cubicBezTo>
                    <a:pt x="512" y="376"/>
                    <a:pt x="776" y="414"/>
                    <a:pt x="912" y="432"/>
                  </a:cubicBezTo>
                  <a:cubicBezTo>
                    <a:pt x="1048" y="450"/>
                    <a:pt x="1140" y="440"/>
                    <a:pt x="1200" y="442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Text Box 65"/>
            <p:cNvSpPr txBox="1">
              <a:spLocks noChangeArrowheads="1"/>
            </p:cNvSpPr>
            <p:nvPr/>
          </p:nvSpPr>
          <p:spPr bwMode="auto">
            <a:xfrm>
              <a:off x="5238" y="2544"/>
              <a:ext cx="1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" name="Text Box 68"/>
            <p:cNvSpPr txBox="1">
              <a:spLocks noChangeArrowheads="1"/>
            </p:cNvSpPr>
            <p:nvPr/>
          </p:nvSpPr>
          <p:spPr bwMode="auto">
            <a:xfrm>
              <a:off x="3638" y="2592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71" name="Line 69"/>
            <p:cNvSpPr>
              <a:spLocks noChangeShapeType="1"/>
            </p:cNvSpPr>
            <p:nvPr/>
          </p:nvSpPr>
          <p:spPr bwMode="auto">
            <a:xfrm flipH="1">
              <a:off x="3667" y="2647"/>
              <a:ext cx="210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70"/>
            <p:cNvSpPr>
              <a:spLocks noChangeShapeType="1"/>
            </p:cNvSpPr>
            <p:nvPr/>
          </p:nvSpPr>
          <p:spPr bwMode="auto">
            <a:xfrm flipV="1">
              <a:off x="3877" y="2192"/>
              <a:ext cx="0" cy="455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" name="Line 72"/>
            <p:cNvSpPr>
              <a:spLocks noChangeShapeType="1"/>
            </p:cNvSpPr>
            <p:nvPr/>
          </p:nvSpPr>
          <p:spPr bwMode="auto">
            <a:xfrm rot="-2533965">
              <a:off x="3875" y="2167"/>
              <a:ext cx="37" cy="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514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5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165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3000"/>
                                        <p:tgtEl>
                                          <p:spTgt spid="165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165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0"/>
                                        <p:tgtEl>
                                          <p:spTgt spid="16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0" grpId="0"/>
      <p:bldP spid="16589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C96CA4-7E46-4270-B475-FDE11979B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67AB18-34C9-4D5A-875D-BD1CAECB51F7}" type="datetime1">
              <a:rPr lang="zh-CN" altLang="en-US" smtClean="0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4B84525-03A9-4217-8ADE-494A7DBB3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4680CF-078F-42DF-BA60-C001C542F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61F96-7CCE-4CED-9590-79D24BD4E88E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grpSp>
        <p:nvGrpSpPr>
          <p:cNvPr id="5" name="Group 83">
            <a:extLst>
              <a:ext uri="{FF2B5EF4-FFF2-40B4-BE49-F238E27FC236}">
                <a16:creationId xmlns:a16="http://schemas.microsoft.com/office/drawing/2014/main" id="{C5B3F18B-A794-4511-8413-15978860821C}"/>
              </a:ext>
            </a:extLst>
          </p:cNvPr>
          <p:cNvGrpSpPr>
            <a:grpSpLocks/>
          </p:cNvGrpSpPr>
          <p:nvPr/>
        </p:nvGrpSpPr>
        <p:grpSpPr bwMode="auto">
          <a:xfrm>
            <a:off x="297261" y="2127523"/>
            <a:ext cx="3789362" cy="2079625"/>
            <a:chOff x="3107" y="1747"/>
            <a:chExt cx="2387" cy="1310"/>
          </a:xfrm>
        </p:grpSpPr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38B5749E-3517-43AD-BEB7-6784FF674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6" y="2129"/>
              <a:ext cx="247" cy="228"/>
            </a:xfrm>
            <a:prstGeom prst="ellipse">
              <a:avLst/>
            </a:prstGeom>
            <a:solidFill>
              <a:srgbClr val="FF00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9D93509C-F1E4-4043-87A9-511CEC626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4" y="2151"/>
              <a:ext cx="247" cy="228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Rectangle 8">
              <a:extLst>
                <a:ext uri="{FF2B5EF4-FFF2-40B4-BE49-F238E27FC236}">
                  <a16:creationId xmlns:a16="http://schemas.microsoft.com/office/drawing/2014/main" id="{D2AE327E-47BD-42C1-9DB8-54069CCC6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9" y="1831"/>
              <a:ext cx="248" cy="92"/>
            </a:xfrm>
            <a:prstGeom prst="rect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Line 9">
              <a:extLst>
                <a:ext uri="{FF2B5EF4-FFF2-40B4-BE49-F238E27FC236}">
                  <a16:creationId xmlns:a16="http://schemas.microsoft.com/office/drawing/2014/main" id="{1821BE1A-AD76-47E2-BC63-4F6DA1077D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52" y="2078"/>
              <a:ext cx="0" cy="61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Line 10">
              <a:extLst>
                <a:ext uri="{FF2B5EF4-FFF2-40B4-BE49-F238E27FC236}">
                  <a16:creationId xmlns:a16="http://schemas.microsoft.com/office/drawing/2014/main" id="{2C51D6E0-86D9-458C-A9DC-948FC1994E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52" y="1877"/>
              <a:ext cx="0" cy="27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4B15E711-9357-493D-8137-0CF2EC7268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7" y="1877"/>
              <a:ext cx="7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Line 12">
              <a:extLst>
                <a:ext uri="{FF2B5EF4-FFF2-40B4-BE49-F238E27FC236}">
                  <a16:creationId xmlns:a16="http://schemas.microsoft.com/office/drawing/2014/main" id="{0EF0093E-5EFD-40E5-99A8-BFC242D4CE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1877"/>
              <a:ext cx="37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13">
              <a:extLst>
                <a:ext uri="{FF2B5EF4-FFF2-40B4-BE49-F238E27FC236}">
                  <a16:creationId xmlns:a16="http://schemas.microsoft.com/office/drawing/2014/main" id="{A07046BE-BADD-4E7E-8AFC-CA0142A759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1877"/>
              <a:ext cx="0" cy="8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951F7442-9433-4523-8E77-F9C1BEBFE0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2699"/>
              <a:ext cx="14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Text Box 15">
              <a:extLst>
                <a:ext uri="{FF2B5EF4-FFF2-40B4-BE49-F238E27FC236}">
                  <a16:creationId xmlns:a16="http://schemas.microsoft.com/office/drawing/2014/main" id="{138628F7-430C-415D-939E-8085F9964D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7" y="1828"/>
              <a:ext cx="262" cy="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3200" b="1">
                  <a:latin typeface="Times New Roman" panose="02020603050405020304" pitchFamily="18" charset="0"/>
                </a:rPr>
                <a:t>+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r>
                <a:rPr kumimoji="1" lang="en-US" altLang="zh-CN" sz="3200" b="1">
                  <a:latin typeface="黑体" panose="02010609060101010101" pitchFamily="49" charset="-122"/>
                  <a:ea typeface="黑体" panose="02010609060101010101" pitchFamily="49" charset="-122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6" name="Text Box 16">
              <a:extLst>
                <a:ext uri="{FF2B5EF4-FFF2-40B4-BE49-F238E27FC236}">
                  <a16:creationId xmlns:a16="http://schemas.microsoft.com/office/drawing/2014/main" id="{D75D5CA4-F7DC-4656-82E2-5C6CD69111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2115"/>
              <a:ext cx="4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10V</a:t>
              </a:r>
            </a:p>
          </p:txBody>
        </p:sp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B9C7C5B3-CA2B-4EC0-9907-D47A30CA56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3" y="2440"/>
              <a:ext cx="0" cy="18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0B66E1CA-DD76-4F55-A663-887A7B1DC8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5" y="2326"/>
              <a:ext cx="60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(0</a:t>
              </a:r>
              <a:r>
                <a:rPr kumimoji="1" lang="zh-CN" altLang="en-US" sz="2400" b="1" baseline="30000">
                  <a:latin typeface="Times New Roman" panose="02020603050405020304" pitchFamily="18" charset="0"/>
                </a:rPr>
                <a:t>＋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58420C4D-37DB-407B-8688-FE4E15367D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3" y="1747"/>
              <a:ext cx="351" cy="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3200" b="1">
                  <a:latin typeface="Times New Roman" panose="02020603050405020304" pitchFamily="18" charset="0"/>
                </a:rPr>
                <a:t>+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8V</a:t>
              </a:r>
              <a:endParaRPr kumimoji="1" lang="en-US" altLang="zh-CN" sz="2400" b="1" i="1" baseline="-25000">
                <a:latin typeface="Times New Roman" panose="02020603050405020304" pitchFamily="18" charset="0"/>
              </a:endParaRPr>
            </a:p>
            <a:p>
              <a:pPr algn="ctr" eaLnBrk="0" hangingPunct="0"/>
              <a:r>
                <a:rPr kumimoji="1" lang="en-US" altLang="zh-CN" sz="3200" b="1">
                  <a:latin typeface="黑体" panose="02010609060101010101" pitchFamily="49" charset="-122"/>
                  <a:ea typeface="黑体" panose="02010609060101010101" pitchFamily="49" charset="-122"/>
                </a:rPr>
                <a:t>-</a:t>
              </a:r>
            </a:p>
          </p:txBody>
        </p:sp>
        <p:sp>
          <p:nvSpPr>
            <p:cNvPr id="20" name="Text Box 20">
              <a:extLst>
                <a:ext uri="{FF2B5EF4-FFF2-40B4-BE49-F238E27FC236}">
                  <a16:creationId xmlns:a16="http://schemas.microsoft.com/office/drawing/2014/main" id="{801AE603-119E-473A-9B5A-473AFE78D0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1" y="1870"/>
              <a:ext cx="5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10k</a:t>
              </a:r>
              <a:r>
                <a:rPr kumimoji="1"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21" name="Text Box 21">
              <a:extLst>
                <a:ext uri="{FF2B5EF4-FFF2-40B4-BE49-F238E27FC236}">
                  <a16:creationId xmlns:a16="http://schemas.microsoft.com/office/drawing/2014/main" id="{411271DA-759C-4AD8-82BD-A332F52F93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70" y="2769"/>
              <a:ext cx="11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0</a:t>
              </a:r>
              <a:r>
                <a:rPr kumimoji="1" lang="en-US" altLang="zh-CN" sz="2400" b="1" baseline="30000">
                  <a:latin typeface="Times New Roman" panose="02020603050405020304" pitchFamily="18" charset="0"/>
                </a:rPr>
                <a:t>+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等效电路</a:t>
              </a:r>
            </a:p>
          </p:txBody>
        </p:sp>
      </p:grpSp>
      <p:grpSp>
        <p:nvGrpSpPr>
          <p:cNvPr id="22" name="Group 80">
            <a:extLst>
              <a:ext uri="{FF2B5EF4-FFF2-40B4-BE49-F238E27FC236}">
                <a16:creationId xmlns:a16="http://schemas.microsoft.com/office/drawing/2014/main" id="{80FC6852-8A46-48DE-A46E-BE655DC1227F}"/>
              </a:ext>
            </a:extLst>
          </p:cNvPr>
          <p:cNvGrpSpPr>
            <a:grpSpLocks/>
          </p:cNvGrpSpPr>
          <p:nvPr/>
        </p:nvGrpSpPr>
        <p:grpSpPr bwMode="auto">
          <a:xfrm>
            <a:off x="724747" y="519930"/>
            <a:ext cx="3346450" cy="1471612"/>
            <a:chOff x="3394" y="291"/>
            <a:chExt cx="2108" cy="927"/>
          </a:xfrm>
        </p:grpSpPr>
        <p:sp>
          <p:nvSpPr>
            <p:cNvPr id="23" name="Line 50">
              <a:extLst>
                <a:ext uri="{FF2B5EF4-FFF2-40B4-BE49-F238E27FC236}">
                  <a16:creationId xmlns:a16="http://schemas.microsoft.com/office/drawing/2014/main" id="{B6EDBCA1-A0A9-43F8-9F6C-1B79A394F5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8" y="384"/>
              <a:ext cx="0" cy="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51">
              <a:extLst>
                <a:ext uri="{FF2B5EF4-FFF2-40B4-BE49-F238E27FC236}">
                  <a16:creationId xmlns:a16="http://schemas.microsoft.com/office/drawing/2014/main" id="{F9831D2B-5242-4675-98EE-C1F09D0101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372"/>
              <a:ext cx="14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Oval 53">
              <a:extLst>
                <a:ext uri="{FF2B5EF4-FFF2-40B4-BE49-F238E27FC236}">
                  <a16:creationId xmlns:a16="http://schemas.microsoft.com/office/drawing/2014/main" id="{4F5816D0-7FA5-41EB-B836-E39A9EDA9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9" y="644"/>
              <a:ext cx="260" cy="218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Rectangle 54">
              <a:extLst>
                <a:ext uri="{FF2B5EF4-FFF2-40B4-BE49-F238E27FC236}">
                  <a16:creationId xmlns:a16="http://schemas.microsoft.com/office/drawing/2014/main" id="{D62EC713-0986-425E-B466-940B4E064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9" y="337"/>
              <a:ext cx="259" cy="88"/>
            </a:xfrm>
            <a:prstGeom prst="rect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Rectangle 55">
              <a:extLst>
                <a:ext uri="{FF2B5EF4-FFF2-40B4-BE49-F238E27FC236}">
                  <a16:creationId xmlns:a16="http://schemas.microsoft.com/office/drawing/2014/main" id="{3752BC50-DF2A-4766-8CDA-DDE7C2E628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1" y="556"/>
              <a:ext cx="87" cy="219"/>
            </a:xfrm>
            <a:prstGeom prst="rect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Line 56">
              <a:extLst>
                <a:ext uri="{FF2B5EF4-FFF2-40B4-BE49-F238E27FC236}">
                  <a16:creationId xmlns:a16="http://schemas.microsoft.com/office/drawing/2014/main" id="{3C57140D-C2E3-4C53-85B4-4EE3F4DE55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2" y="632"/>
              <a:ext cx="173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Line 57">
              <a:extLst>
                <a:ext uri="{FF2B5EF4-FFF2-40B4-BE49-F238E27FC236}">
                  <a16:creationId xmlns:a16="http://schemas.microsoft.com/office/drawing/2014/main" id="{70C9D01E-1CFD-4A10-B0E1-1A181824B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5" y="904"/>
              <a:ext cx="86" cy="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Line 58">
              <a:extLst>
                <a:ext uri="{FF2B5EF4-FFF2-40B4-BE49-F238E27FC236}">
                  <a16:creationId xmlns:a16="http://schemas.microsoft.com/office/drawing/2014/main" id="{03E1A6A7-9BDE-45C9-A336-6C0280064A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36" y="912"/>
              <a:ext cx="132" cy="8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Line 59">
              <a:extLst>
                <a:ext uri="{FF2B5EF4-FFF2-40B4-BE49-F238E27FC236}">
                  <a16:creationId xmlns:a16="http://schemas.microsoft.com/office/drawing/2014/main" id="{DBE24D03-89EF-4B4C-B689-82DBEA98C2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3" y="675"/>
              <a:ext cx="1" cy="48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Line 60">
              <a:extLst>
                <a:ext uri="{FF2B5EF4-FFF2-40B4-BE49-F238E27FC236}">
                  <a16:creationId xmlns:a16="http://schemas.microsoft.com/office/drawing/2014/main" id="{020C6364-F9AB-4E0E-AB61-424AA2044E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93" y="369"/>
              <a:ext cx="1" cy="2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Text Box 61">
              <a:extLst>
                <a:ext uri="{FF2B5EF4-FFF2-40B4-BE49-F238E27FC236}">
                  <a16:creationId xmlns:a16="http://schemas.microsoft.com/office/drawing/2014/main" id="{49281127-5AD7-402F-8D68-220A7244E3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4" y="316"/>
              <a:ext cx="262" cy="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3200" b="1">
                  <a:latin typeface="Times New Roman" panose="02020603050405020304" pitchFamily="18" charset="0"/>
                </a:rPr>
                <a:t>+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r>
                <a:rPr kumimoji="1" lang="en-US" altLang="zh-CN" sz="3200" b="1">
                  <a:latin typeface="黑体" panose="02010609060101010101" pitchFamily="49" charset="-122"/>
                  <a:ea typeface="黑体" panose="02010609060101010101" pitchFamily="49" charset="-122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5" name="Text Box 62">
              <a:extLst>
                <a:ext uri="{FF2B5EF4-FFF2-40B4-BE49-F238E27FC236}">
                  <a16:creationId xmlns:a16="http://schemas.microsoft.com/office/drawing/2014/main" id="{26B56CBB-1265-4366-BEE2-9A1636B7A1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8" y="763"/>
              <a:ext cx="4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10V</a:t>
              </a:r>
            </a:p>
          </p:txBody>
        </p:sp>
        <p:sp>
          <p:nvSpPr>
            <p:cNvPr id="36" name="Line 63">
              <a:extLst>
                <a:ext uri="{FF2B5EF4-FFF2-40B4-BE49-F238E27FC236}">
                  <a16:creationId xmlns:a16="http://schemas.microsoft.com/office/drawing/2014/main" id="{3107B0DB-90B5-443D-B92B-E823E5F45E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8" y="720"/>
              <a:ext cx="1" cy="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Text Box 64">
              <a:extLst>
                <a:ext uri="{FF2B5EF4-FFF2-40B4-BE49-F238E27FC236}">
                  <a16:creationId xmlns:a16="http://schemas.microsoft.com/office/drawing/2014/main" id="{5A407EA6-5F2D-4B8C-8E1B-217E422BF1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9" y="763"/>
              <a:ext cx="2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C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8" name="Text Box 65">
              <a:extLst>
                <a:ext uri="{FF2B5EF4-FFF2-40B4-BE49-F238E27FC236}">
                  <a16:creationId xmlns:a16="http://schemas.microsoft.com/office/drawing/2014/main" id="{7398860D-2EA0-49C6-BFF7-AEBBBE6759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50" y="291"/>
              <a:ext cx="352" cy="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kumimoji="1" lang="en-US" altLang="zh-CN" sz="3200" b="1">
                  <a:latin typeface="Times New Roman" panose="02020603050405020304" pitchFamily="18" charset="0"/>
                </a:rPr>
                <a:t>+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C</a:t>
              </a:r>
            </a:p>
            <a:p>
              <a:pPr algn="ctr" eaLnBrk="0" hangingPunct="0"/>
              <a:r>
                <a:rPr kumimoji="1" lang="en-US" altLang="zh-CN" sz="3200" b="1">
                  <a:latin typeface="黑体" panose="02010609060101010101" pitchFamily="49" charset="-122"/>
                  <a:ea typeface="黑体" panose="02010609060101010101" pitchFamily="49" charset="-122"/>
                </a:rPr>
                <a:t>-</a:t>
              </a:r>
              <a:endParaRPr kumimoji="1"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39" name="Text Box 66">
              <a:extLst>
                <a:ext uri="{FF2B5EF4-FFF2-40B4-BE49-F238E27FC236}">
                  <a16:creationId xmlns:a16="http://schemas.microsoft.com/office/drawing/2014/main" id="{4E7D85B8-F386-4502-A603-8F5C2262EA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9" y="88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2000" b="1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40" name="Text Box 67">
              <a:extLst>
                <a:ext uri="{FF2B5EF4-FFF2-40B4-BE49-F238E27FC236}">
                  <a16:creationId xmlns:a16="http://schemas.microsoft.com/office/drawing/2014/main" id="{ACC2F3D6-5AD4-4184-B38B-F8ECA3F1E4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5" y="369"/>
              <a:ext cx="5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10k</a:t>
              </a:r>
              <a:r>
                <a:rPr kumimoji="1"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41" name="Text Box 68">
              <a:extLst>
                <a:ext uri="{FF2B5EF4-FFF2-40B4-BE49-F238E27FC236}">
                  <a16:creationId xmlns:a16="http://schemas.microsoft.com/office/drawing/2014/main" id="{27CE0F40-6524-436B-B2B3-036AECF6D3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0" y="572"/>
              <a:ext cx="5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dirty="0">
                  <a:latin typeface="Times New Roman" panose="02020603050405020304" pitchFamily="18" charset="0"/>
                </a:rPr>
                <a:t>40k</a:t>
              </a:r>
              <a:r>
                <a:rPr kumimoji="1" lang="en-US" altLang="zh-CN" sz="2400" b="1" dirty="0"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43" name="Line 70">
              <a:extLst>
                <a:ext uri="{FF2B5EF4-FFF2-40B4-BE49-F238E27FC236}">
                  <a16:creationId xmlns:a16="http://schemas.microsoft.com/office/drawing/2014/main" id="{D0D82E33-2D30-4776-A365-60F54A670A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3" y="1047"/>
              <a:ext cx="0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71">
              <a:extLst>
                <a:ext uri="{FF2B5EF4-FFF2-40B4-BE49-F238E27FC236}">
                  <a16:creationId xmlns:a16="http://schemas.microsoft.com/office/drawing/2014/main" id="{4DDD94E4-E275-4376-AF45-6225643363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2" y="680"/>
              <a:ext cx="173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Line 72">
              <a:extLst>
                <a:ext uri="{FF2B5EF4-FFF2-40B4-BE49-F238E27FC236}">
                  <a16:creationId xmlns:a16="http://schemas.microsoft.com/office/drawing/2014/main" id="{47BB6D5D-EB12-41C9-9A56-F5C9E4C7A9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384"/>
              <a:ext cx="0" cy="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73">
              <a:extLst>
                <a:ext uri="{FF2B5EF4-FFF2-40B4-BE49-F238E27FC236}">
                  <a16:creationId xmlns:a16="http://schemas.microsoft.com/office/drawing/2014/main" id="{87C5ED62-E91E-4BE6-B430-354442A8EB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48" y="1152"/>
              <a:ext cx="14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7" name="Group 72">
            <a:extLst>
              <a:ext uri="{FF2B5EF4-FFF2-40B4-BE49-F238E27FC236}">
                <a16:creationId xmlns:a16="http://schemas.microsoft.com/office/drawing/2014/main" id="{F7A6F2A7-1448-46E0-9DA2-8F7193C7B648}"/>
              </a:ext>
            </a:extLst>
          </p:cNvPr>
          <p:cNvGrpSpPr>
            <a:grpSpLocks/>
          </p:cNvGrpSpPr>
          <p:nvPr/>
        </p:nvGrpSpPr>
        <p:grpSpPr bwMode="auto">
          <a:xfrm>
            <a:off x="4723660" y="184967"/>
            <a:ext cx="3870325" cy="1752600"/>
            <a:chOff x="204" y="164"/>
            <a:chExt cx="2438" cy="1104"/>
          </a:xfrm>
        </p:grpSpPr>
        <p:sp>
          <p:nvSpPr>
            <p:cNvPr id="48" name="Line 11">
              <a:extLst>
                <a:ext uri="{FF2B5EF4-FFF2-40B4-BE49-F238E27FC236}">
                  <a16:creationId xmlns:a16="http://schemas.microsoft.com/office/drawing/2014/main" id="{6A06FB42-367E-4FD2-AE6B-6BC7668A41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5" y="1026"/>
              <a:ext cx="0" cy="24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" name="Text Box 12">
              <a:extLst>
                <a:ext uri="{FF2B5EF4-FFF2-40B4-BE49-F238E27FC236}">
                  <a16:creationId xmlns:a16="http://schemas.microsoft.com/office/drawing/2014/main" id="{08EE167C-B53C-4F6C-8768-26FDD4FAD6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2" y="952"/>
              <a:ext cx="2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L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50" name="Text Box 13">
              <a:extLst>
                <a:ext uri="{FF2B5EF4-FFF2-40B4-BE49-F238E27FC236}">
                  <a16:creationId xmlns:a16="http://schemas.microsoft.com/office/drawing/2014/main" id="{E5923DFC-9037-449B-9834-73AEDA5189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1" y="456"/>
              <a:ext cx="301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+</a:t>
              </a:r>
            </a:p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L</a:t>
              </a:r>
            </a:p>
            <a:p>
              <a:pPr algn="ctr" eaLnBrk="0" hangingPunct="0"/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51" name="Text Box 14">
              <a:extLst>
                <a:ext uri="{FF2B5EF4-FFF2-40B4-BE49-F238E27FC236}">
                  <a16:creationId xmlns:a16="http://schemas.microsoft.com/office/drawing/2014/main" id="{11082A3D-13DA-4BBB-9E28-96EC50E619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3" y="6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L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52" name="Rectangle 15">
              <a:extLst>
                <a:ext uri="{FF2B5EF4-FFF2-40B4-BE49-F238E27FC236}">
                  <a16:creationId xmlns:a16="http://schemas.microsoft.com/office/drawing/2014/main" id="{D1019CB1-AB8C-40B8-ABE4-5A12B8FFE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3" y="404"/>
              <a:ext cx="288" cy="96"/>
            </a:xfrm>
            <a:prstGeom prst="rect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kumimoji="1" lang="zh-CN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53" name="Rectangle 16">
              <a:extLst>
                <a:ext uri="{FF2B5EF4-FFF2-40B4-BE49-F238E27FC236}">
                  <a16:creationId xmlns:a16="http://schemas.microsoft.com/office/drawing/2014/main" id="{890B932C-B5BF-44C8-9ED5-E4EAFD0CE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9" y="404"/>
              <a:ext cx="288" cy="96"/>
            </a:xfrm>
            <a:prstGeom prst="rect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4" name="Line 17">
              <a:extLst>
                <a:ext uri="{FF2B5EF4-FFF2-40B4-BE49-F238E27FC236}">
                  <a16:creationId xmlns:a16="http://schemas.microsoft.com/office/drawing/2014/main" id="{E168A463-4CDC-429C-96BB-851B18DCE3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5" y="815"/>
              <a:ext cx="3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" name="Line 18">
              <a:extLst>
                <a:ext uri="{FF2B5EF4-FFF2-40B4-BE49-F238E27FC236}">
                  <a16:creationId xmlns:a16="http://schemas.microsoft.com/office/drawing/2014/main" id="{B8D2D09F-7CB7-46D7-B2C7-6B44D1A714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1" y="884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" name="Line 19">
              <a:extLst>
                <a:ext uri="{FF2B5EF4-FFF2-40B4-BE49-F238E27FC236}">
                  <a16:creationId xmlns:a16="http://schemas.microsoft.com/office/drawing/2014/main" id="{3F90A195-9361-4644-9B0F-CEF62D03EC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7" y="452"/>
              <a:ext cx="0" cy="3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" name="Line 20">
              <a:extLst>
                <a:ext uri="{FF2B5EF4-FFF2-40B4-BE49-F238E27FC236}">
                  <a16:creationId xmlns:a16="http://schemas.microsoft.com/office/drawing/2014/main" id="{1AC0FFBD-EFC1-4BB6-B55C-6EC93D83F1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" y="884"/>
              <a:ext cx="0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" name="Line 21">
              <a:extLst>
                <a:ext uri="{FF2B5EF4-FFF2-40B4-BE49-F238E27FC236}">
                  <a16:creationId xmlns:a16="http://schemas.microsoft.com/office/drawing/2014/main" id="{DBB6A160-92F4-4850-B348-D351B431E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" y="1268"/>
              <a:ext cx="14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" name="Line 22">
              <a:extLst>
                <a:ext uri="{FF2B5EF4-FFF2-40B4-BE49-F238E27FC236}">
                  <a16:creationId xmlns:a16="http://schemas.microsoft.com/office/drawing/2014/main" id="{A2D157F2-8C87-495E-8192-D56356954A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" y="452"/>
              <a:ext cx="3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Line 23">
              <a:extLst>
                <a:ext uri="{FF2B5EF4-FFF2-40B4-BE49-F238E27FC236}">
                  <a16:creationId xmlns:a16="http://schemas.microsoft.com/office/drawing/2014/main" id="{70F6FE27-D7DB-44AA-996C-E1B187AB61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1" y="452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Line 24">
              <a:extLst>
                <a:ext uri="{FF2B5EF4-FFF2-40B4-BE49-F238E27FC236}">
                  <a16:creationId xmlns:a16="http://schemas.microsoft.com/office/drawing/2014/main" id="{74F38584-4785-4B2C-9586-4A6D2C0C9D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7" y="452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Line 25">
              <a:extLst>
                <a:ext uri="{FF2B5EF4-FFF2-40B4-BE49-F238E27FC236}">
                  <a16:creationId xmlns:a16="http://schemas.microsoft.com/office/drawing/2014/main" id="{D038B923-4343-446C-B6D1-4DAB36CE2C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5" y="45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26">
              <a:extLst>
                <a:ext uri="{FF2B5EF4-FFF2-40B4-BE49-F238E27FC236}">
                  <a16:creationId xmlns:a16="http://schemas.microsoft.com/office/drawing/2014/main" id="{DBD2222D-C208-4408-8FAB-09D43F88A1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5" y="452"/>
              <a:ext cx="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" name="Line 27">
              <a:extLst>
                <a:ext uri="{FF2B5EF4-FFF2-40B4-BE49-F238E27FC236}">
                  <a16:creationId xmlns:a16="http://schemas.microsoft.com/office/drawing/2014/main" id="{7928D109-6AEA-4B4F-9DC6-2E22F3A8FB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53" y="740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" name="Line 28">
              <a:extLst>
                <a:ext uri="{FF2B5EF4-FFF2-40B4-BE49-F238E27FC236}">
                  <a16:creationId xmlns:a16="http://schemas.microsoft.com/office/drawing/2014/main" id="{5B79881A-3F68-4FEB-A52E-3BE8C005B5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5" y="884"/>
              <a:ext cx="0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6" name="Line 29">
              <a:extLst>
                <a:ext uri="{FF2B5EF4-FFF2-40B4-BE49-F238E27FC236}">
                  <a16:creationId xmlns:a16="http://schemas.microsoft.com/office/drawing/2014/main" id="{81588353-BBAD-491A-9F9E-07872A9BCE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3" y="740"/>
              <a:ext cx="96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" name="Text Box 30">
              <a:extLst>
                <a:ext uri="{FF2B5EF4-FFF2-40B4-BE49-F238E27FC236}">
                  <a16:creationId xmlns:a16="http://schemas.microsoft.com/office/drawing/2014/main" id="{E53E175D-BD80-4853-ACB2-8DFC92C249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709"/>
              <a:ext cx="4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dirty="0">
                  <a:latin typeface="Times New Roman" panose="02020603050405020304" pitchFamily="18" charset="0"/>
                </a:rPr>
                <a:t>10V</a:t>
              </a:r>
            </a:p>
          </p:txBody>
        </p:sp>
        <p:sp>
          <p:nvSpPr>
            <p:cNvPr id="68" name="Text Box 31">
              <a:extLst>
                <a:ext uri="{FF2B5EF4-FFF2-40B4-BE49-F238E27FC236}">
                  <a16:creationId xmlns:a16="http://schemas.microsoft.com/office/drawing/2014/main" id="{7FB8423F-703C-42EE-A816-C653248A3A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8" y="64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dirty="0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69" name="Text Box 32">
              <a:extLst>
                <a:ext uri="{FF2B5EF4-FFF2-40B4-BE49-F238E27FC236}">
                  <a16:creationId xmlns:a16="http://schemas.microsoft.com/office/drawing/2014/main" id="{49D19A81-21AC-4D62-AC6A-BD6E879B39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5" y="164"/>
              <a:ext cx="3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70" name="Text Box 33">
              <a:extLst>
                <a:ext uri="{FF2B5EF4-FFF2-40B4-BE49-F238E27FC236}">
                  <a16:creationId xmlns:a16="http://schemas.microsoft.com/office/drawing/2014/main" id="{0C354DBE-13FA-46ED-8638-2B69FEE22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4" y="164"/>
              <a:ext cx="3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4</a:t>
              </a:r>
              <a:r>
                <a:rPr kumimoji="1"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71" name="Line 34">
              <a:extLst>
                <a:ext uri="{FF2B5EF4-FFF2-40B4-BE49-F238E27FC236}">
                  <a16:creationId xmlns:a16="http://schemas.microsoft.com/office/drawing/2014/main" id="{948DE1FB-7158-46DB-A15B-4F35782E2F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4" y="940"/>
              <a:ext cx="0" cy="2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2" name="Group 37">
              <a:extLst>
                <a:ext uri="{FF2B5EF4-FFF2-40B4-BE49-F238E27FC236}">
                  <a16:creationId xmlns:a16="http://schemas.microsoft.com/office/drawing/2014/main" id="{244DA715-80D0-482D-A942-6B3E46FBEA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4" y="611"/>
              <a:ext cx="113" cy="214"/>
              <a:chOff x="887" y="1182"/>
              <a:chExt cx="113" cy="214"/>
            </a:xfrm>
          </p:grpSpPr>
          <p:sp>
            <p:nvSpPr>
              <p:cNvPr id="76" name="Oval 38">
                <a:extLst>
                  <a:ext uri="{FF2B5EF4-FFF2-40B4-BE49-F238E27FC236}">
                    <a16:creationId xmlns:a16="http://schemas.microsoft.com/office/drawing/2014/main" id="{66CB960F-03E5-4E37-A354-60D30E2AA3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1" y="1182"/>
                <a:ext cx="109" cy="109"/>
              </a:xfrm>
              <a:prstGeom prst="ellipse">
                <a:avLst/>
              </a:prstGeom>
              <a:solidFill>
                <a:srgbClr val="99FF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" name="Oval 39">
                <a:extLst>
                  <a:ext uri="{FF2B5EF4-FFF2-40B4-BE49-F238E27FC236}">
                    <a16:creationId xmlns:a16="http://schemas.microsoft.com/office/drawing/2014/main" id="{51E50CC4-1055-4432-B876-07B314D2F5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7" y="1287"/>
                <a:ext cx="109" cy="109"/>
              </a:xfrm>
              <a:prstGeom prst="ellipse">
                <a:avLst/>
              </a:prstGeom>
              <a:solidFill>
                <a:srgbClr val="99FF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73" name="Oval 40">
              <a:extLst>
                <a:ext uri="{FF2B5EF4-FFF2-40B4-BE49-F238E27FC236}">
                  <a16:creationId xmlns:a16="http://schemas.microsoft.com/office/drawing/2014/main" id="{6E168CA4-1C49-43EC-909A-C9AEBB8E2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" y="831"/>
              <a:ext cx="109" cy="109"/>
            </a:xfrm>
            <a:prstGeom prst="ellipse">
              <a:avLst/>
            </a:prstGeom>
            <a:solidFill>
              <a:srgbClr val="99FF99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" name="Oval 41">
              <a:extLst>
                <a:ext uri="{FF2B5EF4-FFF2-40B4-BE49-F238E27FC236}">
                  <a16:creationId xmlns:a16="http://schemas.microsoft.com/office/drawing/2014/main" id="{62CBECF5-D74D-4767-9E19-A6A2AA282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5" y="945"/>
              <a:ext cx="109" cy="109"/>
            </a:xfrm>
            <a:prstGeom prst="ellipse">
              <a:avLst/>
            </a:prstGeom>
            <a:solidFill>
              <a:srgbClr val="99FF99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5" name="Rectangle 42">
              <a:extLst>
                <a:ext uri="{FF2B5EF4-FFF2-40B4-BE49-F238E27FC236}">
                  <a16:creationId xmlns:a16="http://schemas.microsoft.com/office/drawing/2014/main" id="{DE50F645-96AF-4403-AE17-B3507855D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" y="602"/>
              <a:ext cx="82" cy="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8" name="Group 73">
            <a:extLst>
              <a:ext uri="{FF2B5EF4-FFF2-40B4-BE49-F238E27FC236}">
                <a16:creationId xmlns:a16="http://schemas.microsoft.com/office/drawing/2014/main" id="{4E94DE29-CFF1-468F-81D1-561AB0E0E890}"/>
              </a:ext>
            </a:extLst>
          </p:cNvPr>
          <p:cNvGrpSpPr>
            <a:grpSpLocks/>
          </p:cNvGrpSpPr>
          <p:nvPr/>
        </p:nvGrpSpPr>
        <p:grpSpPr bwMode="auto">
          <a:xfrm>
            <a:off x="4755185" y="2070988"/>
            <a:ext cx="3859212" cy="2057400"/>
            <a:chOff x="217" y="1731"/>
            <a:chExt cx="2431" cy="1296"/>
          </a:xfrm>
        </p:grpSpPr>
        <p:sp>
          <p:nvSpPr>
            <p:cNvPr id="79" name="Line 46">
              <a:extLst>
                <a:ext uri="{FF2B5EF4-FFF2-40B4-BE49-F238E27FC236}">
                  <a16:creationId xmlns:a16="http://schemas.microsoft.com/office/drawing/2014/main" id="{DBC850FD-84E1-4852-A608-8131128F8F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3" y="2717"/>
              <a:ext cx="0" cy="31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0" name="Text Box 47">
              <a:extLst>
                <a:ext uri="{FF2B5EF4-FFF2-40B4-BE49-F238E27FC236}">
                  <a16:creationId xmlns:a16="http://schemas.microsoft.com/office/drawing/2014/main" id="{FA90FF1C-BB5C-4DB0-A9B2-388BE2509E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7" y="2215"/>
              <a:ext cx="301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+</a:t>
              </a:r>
            </a:p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L</a:t>
              </a:r>
            </a:p>
            <a:p>
              <a:pPr algn="ctr" eaLnBrk="0" hangingPunct="0"/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1" name="Rectangle 48">
              <a:extLst>
                <a:ext uri="{FF2B5EF4-FFF2-40B4-BE49-F238E27FC236}">
                  <a16:creationId xmlns:a16="http://schemas.microsoft.com/office/drawing/2014/main" id="{BC0CCDF9-DA10-42EC-83D0-96EBBE7FDC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" y="2163"/>
              <a:ext cx="288" cy="96"/>
            </a:xfrm>
            <a:prstGeom prst="rect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kumimoji="1" lang="zh-CN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82" name="Rectangle 49">
              <a:extLst>
                <a:ext uri="{FF2B5EF4-FFF2-40B4-BE49-F238E27FC236}">
                  <a16:creationId xmlns:a16="http://schemas.microsoft.com/office/drawing/2014/main" id="{14417964-98E8-4EC8-A3C9-D27CFDF53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7" y="2163"/>
              <a:ext cx="288" cy="96"/>
            </a:xfrm>
            <a:prstGeom prst="rect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Line 50">
              <a:extLst>
                <a:ext uri="{FF2B5EF4-FFF2-40B4-BE49-F238E27FC236}">
                  <a16:creationId xmlns:a16="http://schemas.microsoft.com/office/drawing/2014/main" id="{C7BFDC1A-890F-44A5-8EB6-3CF735433B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1" y="2556"/>
              <a:ext cx="30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" name="Line 51">
              <a:extLst>
                <a:ext uri="{FF2B5EF4-FFF2-40B4-BE49-F238E27FC236}">
                  <a16:creationId xmlns:a16="http://schemas.microsoft.com/office/drawing/2014/main" id="{E6F77942-51C4-45B9-A0E3-8CDDE83954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9" y="2643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" name="Line 52">
              <a:extLst>
                <a:ext uri="{FF2B5EF4-FFF2-40B4-BE49-F238E27FC236}">
                  <a16:creationId xmlns:a16="http://schemas.microsoft.com/office/drawing/2014/main" id="{104D508C-5669-45BF-BB7C-440EF53AD8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5" y="2211"/>
              <a:ext cx="0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" name="Line 53">
              <a:extLst>
                <a:ext uri="{FF2B5EF4-FFF2-40B4-BE49-F238E27FC236}">
                  <a16:creationId xmlns:a16="http://schemas.microsoft.com/office/drawing/2014/main" id="{BD2C26F5-03DF-45D7-8F14-C8BB20730D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" y="2643"/>
              <a:ext cx="0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" name="Line 54">
              <a:extLst>
                <a:ext uri="{FF2B5EF4-FFF2-40B4-BE49-F238E27FC236}">
                  <a16:creationId xmlns:a16="http://schemas.microsoft.com/office/drawing/2014/main" id="{B5C678BB-9482-46AD-8566-F1BCAB3596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" y="3027"/>
              <a:ext cx="14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" name="Line 55">
              <a:extLst>
                <a:ext uri="{FF2B5EF4-FFF2-40B4-BE49-F238E27FC236}">
                  <a16:creationId xmlns:a16="http://schemas.microsoft.com/office/drawing/2014/main" id="{BF540469-1CA6-4955-9061-50FB5F3DD3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5" y="2211"/>
              <a:ext cx="3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" name="Line 56">
              <a:extLst>
                <a:ext uri="{FF2B5EF4-FFF2-40B4-BE49-F238E27FC236}">
                  <a16:creationId xmlns:a16="http://schemas.microsoft.com/office/drawing/2014/main" id="{EF8EA295-DE64-4A3E-A033-228FBAC06B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9" y="2211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" name="Line 57">
              <a:extLst>
                <a:ext uri="{FF2B5EF4-FFF2-40B4-BE49-F238E27FC236}">
                  <a16:creationId xmlns:a16="http://schemas.microsoft.com/office/drawing/2014/main" id="{DA9F1B0D-0A94-4CBB-AE89-BD493CEAE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5" y="2211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" name="Line 58">
              <a:extLst>
                <a:ext uri="{FF2B5EF4-FFF2-40B4-BE49-F238E27FC236}">
                  <a16:creationId xmlns:a16="http://schemas.microsoft.com/office/drawing/2014/main" id="{68779EB0-D3E9-4CD7-BDCA-B4C162490AB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53" y="2211"/>
              <a:ext cx="0" cy="28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" name="Line 59">
              <a:extLst>
                <a:ext uri="{FF2B5EF4-FFF2-40B4-BE49-F238E27FC236}">
                  <a16:creationId xmlns:a16="http://schemas.microsoft.com/office/drawing/2014/main" id="{4D709BF3-DE1D-4500-9ABB-93BB687506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3" y="2211"/>
              <a:ext cx="0" cy="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" name="Line 60">
              <a:extLst>
                <a:ext uri="{FF2B5EF4-FFF2-40B4-BE49-F238E27FC236}">
                  <a16:creationId xmlns:a16="http://schemas.microsoft.com/office/drawing/2014/main" id="{EFA905EF-5498-4AF6-A108-4B08C3A55C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3" y="2643"/>
              <a:ext cx="0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" name="Text Box 61">
              <a:extLst>
                <a:ext uri="{FF2B5EF4-FFF2-40B4-BE49-F238E27FC236}">
                  <a16:creationId xmlns:a16="http://schemas.microsoft.com/office/drawing/2014/main" id="{21E447C7-4434-4712-BB0F-480155CC42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" y="2427"/>
              <a:ext cx="4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10V</a:t>
              </a:r>
            </a:p>
          </p:txBody>
        </p:sp>
        <p:sp>
          <p:nvSpPr>
            <p:cNvPr id="95" name="Text Box 62">
              <a:extLst>
                <a:ext uri="{FF2B5EF4-FFF2-40B4-BE49-F238E27FC236}">
                  <a16:creationId xmlns:a16="http://schemas.microsoft.com/office/drawing/2014/main" id="{BB1A67DD-6FEE-4C2F-BBBE-F20FADA318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3" y="1914"/>
              <a:ext cx="3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96" name="Text Box 63">
              <a:extLst>
                <a:ext uri="{FF2B5EF4-FFF2-40B4-BE49-F238E27FC236}">
                  <a16:creationId xmlns:a16="http://schemas.microsoft.com/office/drawing/2014/main" id="{DD1F110E-F9FF-449E-8E13-856756B079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2" y="1914"/>
              <a:ext cx="3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4</a:t>
              </a:r>
              <a:r>
                <a:rPr kumimoji="1"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97" name="Line 64">
              <a:extLst>
                <a:ext uri="{FF2B5EF4-FFF2-40B4-BE49-F238E27FC236}">
                  <a16:creationId xmlns:a16="http://schemas.microsoft.com/office/drawing/2014/main" id="{BED4EB81-0167-429C-9B34-1E71801A40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0" y="2763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" name="Rectangle 65">
              <a:extLst>
                <a:ext uri="{FF2B5EF4-FFF2-40B4-BE49-F238E27FC236}">
                  <a16:creationId xmlns:a16="http://schemas.microsoft.com/office/drawing/2014/main" id="{7CEA169F-4BE1-43C8-B31A-BBAFB2177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" y="1731"/>
              <a:ext cx="8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0</a:t>
              </a:r>
              <a:r>
                <a:rPr kumimoji="1" lang="en-US" altLang="zh-CN" sz="2400" b="1" baseline="30000">
                  <a:latin typeface="Times New Roman" panose="02020603050405020304" pitchFamily="18" charset="0"/>
                </a:rPr>
                <a:t>+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电路</a:t>
              </a:r>
            </a:p>
          </p:txBody>
        </p:sp>
        <p:sp>
          <p:nvSpPr>
            <p:cNvPr id="99" name="Text Box 66">
              <a:extLst>
                <a:ext uri="{FF2B5EF4-FFF2-40B4-BE49-F238E27FC236}">
                  <a16:creationId xmlns:a16="http://schemas.microsoft.com/office/drawing/2014/main" id="{793FFE58-77CB-4B66-BD65-2427B141EC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4" y="2557"/>
              <a:ext cx="3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2A</a:t>
              </a:r>
            </a:p>
          </p:txBody>
        </p:sp>
        <p:sp>
          <p:nvSpPr>
            <p:cNvPr id="100" name="Oval 67">
              <a:extLst>
                <a:ext uri="{FF2B5EF4-FFF2-40B4-BE49-F238E27FC236}">
                  <a16:creationId xmlns:a16="http://schemas.microsoft.com/office/drawing/2014/main" id="{AE984BC0-FD46-43F3-809B-BDDB01394A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6" y="2492"/>
              <a:ext cx="227" cy="209"/>
            </a:xfrm>
            <a:prstGeom prst="ellipse">
              <a:avLst/>
            </a:prstGeom>
            <a:solidFill>
              <a:srgbClr val="FF00FF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" name="Line 68">
              <a:extLst>
                <a:ext uri="{FF2B5EF4-FFF2-40B4-BE49-F238E27FC236}">
                  <a16:creationId xmlns:a16="http://schemas.microsoft.com/office/drawing/2014/main" id="{19124587-0D4D-494F-88EA-43AD522F97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6" y="2601"/>
              <a:ext cx="2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2" name="文本框 101">
            <a:extLst>
              <a:ext uri="{FF2B5EF4-FFF2-40B4-BE49-F238E27FC236}">
                <a16:creationId xmlns:a16="http://schemas.microsoft.com/office/drawing/2014/main" id="{83808762-1CA1-44C4-BB95-5028C93F2BB2}"/>
              </a:ext>
            </a:extLst>
          </p:cNvPr>
          <p:cNvSpPr txBox="1"/>
          <p:nvPr/>
        </p:nvSpPr>
        <p:spPr>
          <a:xfrm>
            <a:off x="173274" y="4776027"/>
            <a:ext cx="897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之前的两道习题；在换路后</a:t>
            </a:r>
            <a:r>
              <a:rPr lang="en-US" altLang="zh-CN" dirty="0"/>
              <a:t>0+</a:t>
            </a:r>
            <a:r>
              <a:rPr lang="zh-CN" altLang="en-US" dirty="0"/>
              <a:t>时刻的等效电路，电容（电感）用电压源（电流源）替代</a:t>
            </a:r>
          </a:p>
        </p:txBody>
      </p:sp>
      <p:graphicFrame>
        <p:nvGraphicFramePr>
          <p:cNvPr id="103" name="Object 92">
            <a:extLst>
              <a:ext uri="{FF2B5EF4-FFF2-40B4-BE49-F238E27FC236}">
                <a16:creationId xmlns:a16="http://schemas.microsoft.com/office/drawing/2014/main" id="{E14F1D9F-9375-4706-BC82-23A40351E7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395971"/>
              </p:ext>
            </p:extLst>
          </p:nvPr>
        </p:nvGraphicFramePr>
        <p:xfrm>
          <a:off x="1189436" y="5470795"/>
          <a:ext cx="6408738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85" name="Equation" r:id="rId3" imgW="2971800" imgH="419100" progId="Equation.DSMT4">
                  <p:embed/>
                </p:oleObj>
              </mc:Choice>
              <mc:Fallback>
                <p:oleObj name="Equation" r:id="rId3" imgW="2971800" imgH="419100" progId="Equation.DSMT4">
                  <p:embed/>
                  <p:pic>
                    <p:nvPicPr>
                      <p:cNvPr id="5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9436" y="5470795"/>
                        <a:ext cx="6408738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147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-341855" y="185737"/>
            <a:ext cx="5976937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en-US" altLang="zh-CN" sz="3200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8.3 </a:t>
            </a:r>
            <a:r>
              <a:rPr lang="zh-CN" altLang="en-US" sz="3200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一阶电路的全响应</a:t>
            </a:r>
          </a:p>
        </p:txBody>
      </p:sp>
      <p:sp>
        <p:nvSpPr>
          <p:cNvPr id="58373" name="Text Box 5"/>
          <p:cNvSpPr txBox="1">
            <a:spLocks noChangeArrowheads="1"/>
          </p:cNvSpPr>
          <p:nvPr/>
        </p:nvSpPr>
        <p:spPr bwMode="auto">
          <a:xfrm>
            <a:off x="2771775" y="692696"/>
            <a:ext cx="6049963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电路的初始状态不为零，同时又有外加激励源作用时电路中产生的响应。</a:t>
            </a:r>
          </a:p>
        </p:txBody>
      </p:sp>
      <p:graphicFrame>
        <p:nvGraphicFramePr>
          <p:cNvPr id="58416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6737487"/>
              </p:ext>
            </p:extLst>
          </p:nvPr>
        </p:nvGraphicFramePr>
        <p:xfrm>
          <a:off x="4778375" y="2348086"/>
          <a:ext cx="2827338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1" name="Equation" r:id="rId3" imgW="1130040" imgH="393480" progId="Equation.DSMT4">
                  <p:embed/>
                </p:oleObj>
              </mc:Choice>
              <mc:Fallback>
                <p:oleObj name="Equation" r:id="rId3" imgW="1130040" imgH="393480" progId="Equation.DSMT4">
                  <p:embed/>
                  <p:pic>
                    <p:nvPicPr>
                      <p:cNvPr id="58416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8375" y="2348086"/>
                        <a:ext cx="2827338" cy="938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420" name="Text Box 52"/>
          <p:cNvSpPr txBox="1">
            <a:spLocks noChangeArrowheads="1"/>
          </p:cNvSpPr>
          <p:nvPr/>
        </p:nvSpPr>
        <p:spPr bwMode="auto">
          <a:xfrm>
            <a:off x="2843213" y="1843633"/>
            <a:ext cx="60483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8000" rIns="198000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以</a:t>
            </a:r>
            <a:r>
              <a:rPr kumimoji="1" lang="en-US" altLang="zh-CN" b="0" i="1">
                <a:solidFill>
                  <a:schemeClr val="tx1"/>
                </a:solidFill>
                <a:latin typeface="Times New Roman" panose="02020603050405020304" pitchFamily="18" charset="0"/>
              </a:rPr>
              <a:t>RC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电路为例，电路微分方程：</a:t>
            </a:r>
          </a:p>
        </p:txBody>
      </p:sp>
      <p:sp>
        <p:nvSpPr>
          <p:cNvPr id="58428" name="Text Box 60"/>
          <p:cNvSpPr txBox="1">
            <a:spLocks noChangeArrowheads="1"/>
          </p:cNvSpPr>
          <p:nvPr/>
        </p:nvSpPr>
        <p:spPr bwMode="auto">
          <a:xfrm>
            <a:off x="539750" y="1772196"/>
            <a:ext cx="21605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chemeClr val="tx1"/>
                </a:solidFill>
                <a:latin typeface="楷体_GB2312" pitchFamily="49" charset="-122"/>
              </a:rPr>
              <a:t>1. </a:t>
            </a:r>
            <a:r>
              <a:rPr kumimoji="1" lang="zh-CN" altLang="en-US" sz="3200">
                <a:solidFill>
                  <a:schemeClr val="tx1"/>
                </a:solidFill>
                <a:latin typeface="楷体_GB2312" pitchFamily="49" charset="-122"/>
              </a:rPr>
              <a:t>全响应</a:t>
            </a:r>
          </a:p>
        </p:txBody>
      </p:sp>
      <p:sp>
        <p:nvSpPr>
          <p:cNvPr id="58434" name="Text Box 66"/>
          <p:cNvSpPr txBox="1">
            <a:spLocks noChangeArrowheads="1"/>
          </p:cNvSpPr>
          <p:nvPr/>
        </p:nvSpPr>
        <p:spPr bwMode="auto">
          <a:xfrm>
            <a:off x="539750" y="980033"/>
            <a:ext cx="1439863" cy="52322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</a:rPr>
              <a:t>全响应</a:t>
            </a:r>
          </a:p>
        </p:txBody>
      </p:sp>
      <p:sp>
        <p:nvSpPr>
          <p:cNvPr id="58435" name="AutoShape 67"/>
          <p:cNvSpPr>
            <a:spLocks noChangeArrowheads="1"/>
          </p:cNvSpPr>
          <p:nvPr/>
        </p:nvSpPr>
        <p:spPr bwMode="auto">
          <a:xfrm>
            <a:off x="2124075" y="1195933"/>
            <a:ext cx="576263" cy="215900"/>
          </a:xfrm>
          <a:prstGeom prst="rightArrow">
            <a:avLst>
              <a:gd name="adj1" fmla="val 50000"/>
              <a:gd name="adj2" fmla="val 66728"/>
            </a:avLst>
          </a:prstGeom>
          <a:solidFill>
            <a:srgbClr val="00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4" name="Group 85"/>
          <p:cNvGrpSpPr>
            <a:grpSpLocks/>
          </p:cNvGrpSpPr>
          <p:nvPr/>
        </p:nvGrpSpPr>
        <p:grpSpPr bwMode="auto">
          <a:xfrm>
            <a:off x="468313" y="2491333"/>
            <a:ext cx="3560762" cy="2117725"/>
            <a:chOff x="2789" y="2096"/>
            <a:chExt cx="2243" cy="1334"/>
          </a:xfrm>
        </p:grpSpPr>
        <p:sp>
          <p:nvSpPr>
            <p:cNvPr id="53271" name="Line 86"/>
            <p:cNvSpPr>
              <a:spLocks noChangeShapeType="1"/>
            </p:cNvSpPr>
            <p:nvPr/>
          </p:nvSpPr>
          <p:spPr bwMode="auto">
            <a:xfrm flipV="1">
              <a:off x="4513" y="3067"/>
              <a:ext cx="0" cy="36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72" name="Oval 87"/>
            <p:cNvSpPr>
              <a:spLocks noChangeArrowheads="1"/>
            </p:cNvSpPr>
            <p:nvPr/>
          </p:nvSpPr>
          <p:spPr bwMode="auto">
            <a:xfrm>
              <a:off x="2789" y="2795"/>
              <a:ext cx="363" cy="3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53273" name="Group 88"/>
            <p:cNvGrpSpPr>
              <a:grpSpLocks/>
            </p:cNvGrpSpPr>
            <p:nvPr/>
          </p:nvGrpSpPr>
          <p:grpSpPr bwMode="auto">
            <a:xfrm>
              <a:off x="3561" y="3041"/>
              <a:ext cx="237" cy="327"/>
              <a:chOff x="1872" y="456"/>
              <a:chExt cx="240" cy="317"/>
            </a:xfrm>
          </p:grpSpPr>
          <p:sp>
            <p:nvSpPr>
              <p:cNvPr id="53300" name="Line 89"/>
              <p:cNvSpPr>
                <a:spLocks noChangeShapeType="1"/>
              </p:cNvSpPr>
              <p:nvPr/>
            </p:nvSpPr>
            <p:spPr bwMode="auto">
              <a:xfrm>
                <a:off x="1872" y="768"/>
                <a:ext cx="240" cy="0"/>
              </a:xfrm>
              <a:prstGeom prst="line">
                <a:avLst/>
              </a:prstGeom>
              <a:noFill/>
              <a:ln w="28575">
                <a:solidFill>
                  <a:srgbClr val="00FFFF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301" name="Text Box 90"/>
              <p:cNvSpPr txBox="1">
                <a:spLocks noChangeArrowheads="1"/>
              </p:cNvSpPr>
              <p:nvPr/>
            </p:nvSpPr>
            <p:spPr bwMode="auto">
              <a:xfrm>
                <a:off x="1875" y="456"/>
                <a:ext cx="180" cy="3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endPara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3274" name="Group 91"/>
            <p:cNvGrpSpPr>
              <a:grpSpLocks/>
            </p:cNvGrpSpPr>
            <p:nvPr/>
          </p:nvGrpSpPr>
          <p:grpSpPr bwMode="auto">
            <a:xfrm>
              <a:off x="3269" y="2096"/>
              <a:ext cx="691" cy="362"/>
              <a:chOff x="1122" y="899"/>
              <a:chExt cx="701" cy="349"/>
            </a:xfrm>
          </p:grpSpPr>
          <p:sp>
            <p:nvSpPr>
              <p:cNvPr id="53298" name="Line 92"/>
              <p:cNvSpPr>
                <a:spLocks noChangeShapeType="1"/>
              </p:cNvSpPr>
              <p:nvPr/>
            </p:nvSpPr>
            <p:spPr bwMode="auto">
              <a:xfrm flipH="1">
                <a:off x="1200" y="1104"/>
                <a:ext cx="144" cy="144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299" name="Text Box 93"/>
              <p:cNvSpPr txBox="1">
                <a:spLocks noChangeArrowheads="1"/>
              </p:cNvSpPr>
              <p:nvPr/>
            </p:nvSpPr>
            <p:spPr bwMode="auto">
              <a:xfrm>
                <a:off x="1122" y="899"/>
                <a:ext cx="701" cy="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S(</a:t>
                </a:r>
                <a:r>
                  <a:rPr kumimoji="1" lang="en-US" altLang="zh-CN" b="0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r>
                  <a:rPr kumimoji="1" lang="en-US" altLang="zh-CN" b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=0)</a:t>
                </a:r>
              </a:p>
            </p:txBody>
          </p:sp>
        </p:grpSp>
        <p:sp>
          <p:nvSpPr>
            <p:cNvPr id="53275" name="Text Box 94"/>
            <p:cNvSpPr txBox="1">
              <a:spLocks noChangeArrowheads="1"/>
            </p:cNvSpPr>
            <p:nvPr/>
          </p:nvSpPr>
          <p:spPr bwMode="auto">
            <a:xfrm>
              <a:off x="3134" y="2821"/>
              <a:ext cx="36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53276" name="Group 95"/>
            <p:cNvGrpSpPr>
              <a:grpSpLocks/>
            </p:cNvGrpSpPr>
            <p:nvPr/>
          </p:nvGrpSpPr>
          <p:grpSpPr bwMode="auto">
            <a:xfrm>
              <a:off x="3733" y="2549"/>
              <a:ext cx="608" cy="366"/>
              <a:chOff x="806" y="755"/>
              <a:chExt cx="615" cy="353"/>
            </a:xfrm>
          </p:grpSpPr>
          <p:grpSp>
            <p:nvGrpSpPr>
              <p:cNvPr id="53294" name="Group 96"/>
              <p:cNvGrpSpPr>
                <a:grpSpLocks/>
              </p:cNvGrpSpPr>
              <p:nvPr/>
            </p:nvGrpSpPr>
            <p:grpSpPr bwMode="auto">
              <a:xfrm>
                <a:off x="806" y="755"/>
                <a:ext cx="615" cy="315"/>
                <a:chOff x="806" y="755"/>
                <a:chExt cx="615" cy="315"/>
              </a:xfrm>
            </p:grpSpPr>
            <p:sp>
              <p:nvSpPr>
                <p:cNvPr id="53296" name="Text Box 97"/>
                <p:cNvSpPr txBox="1">
                  <a:spLocks noChangeArrowheads="1"/>
                </p:cNvSpPr>
                <p:nvPr/>
              </p:nvSpPr>
              <p:spPr bwMode="auto">
                <a:xfrm>
                  <a:off x="806" y="755"/>
                  <a:ext cx="247" cy="3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</a:p>
              </p:txBody>
            </p:sp>
            <p:sp>
              <p:nvSpPr>
                <p:cNvPr id="53297" name="Text Box 98"/>
                <p:cNvSpPr txBox="1">
                  <a:spLocks noChangeArrowheads="1"/>
                </p:cNvSpPr>
                <p:nvPr/>
              </p:nvSpPr>
              <p:spPr bwMode="auto">
                <a:xfrm>
                  <a:off x="1190" y="755"/>
                  <a:ext cx="231" cy="3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</a:p>
              </p:txBody>
            </p:sp>
          </p:grpSp>
          <p:sp>
            <p:nvSpPr>
              <p:cNvPr id="53295" name="Text Box 99"/>
              <p:cNvSpPr txBox="1">
                <a:spLocks noChangeArrowheads="1"/>
              </p:cNvSpPr>
              <p:nvPr/>
            </p:nvSpPr>
            <p:spPr bwMode="auto">
              <a:xfrm>
                <a:off x="961" y="793"/>
                <a:ext cx="324" cy="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kumimoji="1" lang="en-US" altLang="zh-CN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53277" name="Line 100"/>
            <p:cNvSpPr>
              <a:spLocks noChangeShapeType="1"/>
            </p:cNvSpPr>
            <p:nvPr/>
          </p:nvSpPr>
          <p:spPr bwMode="auto">
            <a:xfrm>
              <a:off x="3515" y="2568"/>
              <a:ext cx="99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78" name="Line 101"/>
            <p:cNvSpPr>
              <a:spLocks noChangeShapeType="1"/>
            </p:cNvSpPr>
            <p:nvPr/>
          </p:nvSpPr>
          <p:spPr bwMode="auto">
            <a:xfrm>
              <a:off x="2971" y="2568"/>
              <a:ext cx="33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79" name="Line 102"/>
            <p:cNvSpPr>
              <a:spLocks noChangeShapeType="1"/>
            </p:cNvSpPr>
            <p:nvPr/>
          </p:nvSpPr>
          <p:spPr bwMode="auto">
            <a:xfrm>
              <a:off x="2971" y="2568"/>
              <a:ext cx="0" cy="86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80" name="Text Box 103"/>
            <p:cNvSpPr txBox="1">
              <a:spLocks noChangeArrowheads="1"/>
            </p:cNvSpPr>
            <p:nvPr/>
          </p:nvSpPr>
          <p:spPr bwMode="auto">
            <a:xfrm>
              <a:off x="4105" y="2886"/>
              <a:ext cx="2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grpSp>
          <p:nvGrpSpPr>
            <p:cNvPr id="53281" name="Group 104"/>
            <p:cNvGrpSpPr>
              <a:grpSpLocks/>
            </p:cNvGrpSpPr>
            <p:nvPr/>
          </p:nvGrpSpPr>
          <p:grpSpPr bwMode="auto">
            <a:xfrm>
              <a:off x="4700" y="2640"/>
              <a:ext cx="332" cy="724"/>
              <a:chOff x="1965" y="707"/>
              <a:chExt cx="336" cy="699"/>
            </a:xfrm>
          </p:grpSpPr>
          <p:grpSp>
            <p:nvGrpSpPr>
              <p:cNvPr id="53290" name="Group 105"/>
              <p:cNvGrpSpPr>
                <a:grpSpLocks/>
              </p:cNvGrpSpPr>
              <p:nvPr/>
            </p:nvGrpSpPr>
            <p:grpSpPr bwMode="auto">
              <a:xfrm>
                <a:off x="2054" y="707"/>
                <a:ext cx="247" cy="699"/>
                <a:chOff x="1622" y="1235"/>
                <a:chExt cx="247" cy="699"/>
              </a:xfrm>
            </p:grpSpPr>
            <p:sp>
              <p:nvSpPr>
                <p:cNvPr id="53292" name="Text Box 106"/>
                <p:cNvSpPr txBox="1">
                  <a:spLocks noChangeArrowheads="1"/>
                </p:cNvSpPr>
                <p:nvPr/>
              </p:nvSpPr>
              <p:spPr bwMode="auto">
                <a:xfrm>
                  <a:off x="1622" y="1235"/>
                  <a:ext cx="247" cy="3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</a:p>
              </p:txBody>
            </p:sp>
            <p:sp>
              <p:nvSpPr>
                <p:cNvPr id="53293" name="Text Box 107"/>
                <p:cNvSpPr txBox="1">
                  <a:spLocks noChangeArrowheads="1"/>
                </p:cNvSpPr>
                <p:nvPr/>
              </p:nvSpPr>
              <p:spPr bwMode="auto">
                <a:xfrm>
                  <a:off x="1623" y="1618"/>
                  <a:ext cx="231" cy="31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</a:p>
              </p:txBody>
            </p:sp>
          </p:grpSp>
          <p:sp>
            <p:nvSpPr>
              <p:cNvPr id="53291" name="Text Box 108"/>
              <p:cNvSpPr txBox="1">
                <a:spLocks noChangeArrowheads="1"/>
              </p:cNvSpPr>
              <p:nvPr/>
            </p:nvSpPr>
            <p:spPr bwMode="auto">
              <a:xfrm>
                <a:off x="1965" y="888"/>
                <a:ext cx="333" cy="3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3282" name="Group 109"/>
            <p:cNvGrpSpPr>
              <a:grpSpLocks/>
            </p:cNvGrpSpPr>
            <p:nvPr/>
          </p:nvGrpSpPr>
          <p:grpSpPr bwMode="auto">
            <a:xfrm>
              <a:off x="4377" y="2976"/>
              <a:ext cx="318" cy="91"/>
              <a:chOff x="1824" y="1680"/>
              <a:chExt cx="192" cy="96"/>
            </a:xfrm>
          </p:grpSpPr>
          <p:sp>
            <p:nvSpPr>
              <p:cNvPr id="53288" name="Line 110"/>
              <p:cNvSpPr>
                <a:spLocks noChangeShapeType="1"/>
              </p:cNvSpPr>
              <p:nvPr/>
            </p:nvSpPr>
            <p:spPr bwMode="auto">
              <a:xfrm>
                <a:off x="1824" y="1680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289" name="Line 111"/>
              <p:cNvSpPr>
                <a:spLocks noChangeShapeType="1"/>
              </p:cNvSpPr>
              <p:nvPr/>
            </p:nvSpPr>
            <p:spPr bwMode="auto">
              <a:xfrm>
                <a:off x="1824" y="1776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3283" name="Line 112"/>
            <p:cNvSpPr>
              <a:spLocks noChangeShapeType="1"/>
            </p:cNvSpPr>
            <p:nvPr/>
          </p:nvSpPr>
          <p:spPr bwMode="auto">
            <a:xfrm flipV="1">
              <a:off x="4513" y="2568"/>
              <a:ext cx="0" cy="40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84" name="Line 113"/>
            <p:cNvSpPr>
              <a:spLocks noChangeShapeType="1"/>
            </p:cNvSpPr>
            <p:nvPr/>
          </p:nvSpPr>
          <p:spPr bwMode="auto">
            <a:xfrm flipH="1" flipV="1">
              <a:off x="3288" y="2432"/>
              <a:ext cx="227" cy="13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85" name="Line 114"/>
            <p:cNvSpPr>
              <a:spLocks noChangeShapeType="1"/>
            </p:cNvSpPr>
            <p:nvPr/>
          </p:nvSpPr>
          <p:spPr bwMode="auto">
            <a:xfrm>
              <a:off x="2971" y="3430"/>
              <a:ext cx="156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86" name="Text Box 115"/>
            <p:cNvSpPr txBox="1">
              <a:spLocks noChangeArrowheads="1"/>
            </p:cNvSpPr>
            <p:nvPr/>
          </p:nvSpPr>
          <p:spPr bwMode="auto">
            <a:xfrm>
              <a:off x="3919" y="2232"/>
              <a:ext cx="25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287" name="Rectangle 116"/>
            <p:cNvSpPr>
              <a:spLocks noChangeArrowheads="1"/>
            </p:cNvSpPr>
            <p:nvPr/>
          </p:nvSpPr>
          <p:spPr bwMode="auto">
            <a:xfrm>
              <a:off x="3878" y="2522"/>
              <a:ext cx="297" cy="13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58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643172"/>
              </p:ext>
            </p:extLst>
          </p:nvPr>
        </p:nvGraphicFramePr>
        <p:xfrm>
          <a:off x="5411788" y="3731171"/>
          <a:ext cx="306863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2" name="Equation" r:id="rId5" imgW="1269720" imgH="228600" progId="Equation.DSMT4">
                  <p:embed/>
                </p:oleObj>
              </mc:Choice>
              <mc:Fallback>
                <p:oleObj name="Equation" r:id="rId5" imgW="1269720" imgH="228600" progId="Equation.DSMT4">
                  <p:embed/>
                  <p:pic>
                    <p:nvPicPr>
                      <p:cNvPr id="47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1788" y="3731171"/>
                        <a:ext cx="3068637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 Box 6"/>
          <p:cNvSpPr txBox="1">
            <a:spLocks noChangeArrowheads="1"/>
          </p:cNvSpPr>
          <p:nvPr/>
        </p:nvSpPr>
        <p:spPr bwMode="auto">
          <a:xfrm>
            <a:off x="4504374" y="3212182"/>
            <a:ext cx="23034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三要素：</a:t>
            </a:r>
          </a:p>
        </p:txBody>
      </p:sp>
      <p:graphicFrame>
        <p:nvGraphicFramePr>
          <p:cNvPr id="60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261402"/>
              </p:ext>
            </p:extLst>
          </p:nvPr>
        </p:nvGraphicFramePr>
        <p:xfrm>
          <a:off x="5514546" y="4284318"/>
          <a:ext cx="16891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3" name="Equation" r:id="rId7" imgW="698400" imgH="228600" progId="Equation.DSMT4">
                  <p:embed/>
                </p:oleObj>
              </mc:Choice>
              <mc:Fallback>
                <p:oleObj name="Equation" r:id="rId7" imgW="698400" imgH="228600" progId="Equation.DSMT4">
                  <p:embed/>
                  <p:pic>
                    <p:nvPicPr>
                      <p:cNvPr id="49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14546" y="4284318"/>
                        <a:ext cx="1689100" cy="552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3803215"/>
              </p:ext>
            </p:extLst>
          </p:nvPr>
        </p:nvGraphicFramePr>
        <p:xfrm>
          <a:off x="5503937" y="4929474"/>
          <a:ext cx="1166812" cy="43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4" name="Equation" r:id="rId9" imgW="482400" imgH="177480" progId="Equation.DSMT4">
                  <p:embed/>
                </p:oleObj>
              </mc:Choice>
              <mc:Fallback>
                <p:oleObj name="Equation" r:id="rId9" imgW="482400" imgH="177480" progId="Equation.DSMT4">
                  <p:embed/>
                  <p:pic>
                    <p:nvPicPr>
                      <p:cNvPr id="5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3937" y="4929474"/>
                        <a:ext cx="1166812" cy="430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0581833"/>
              </p:ext>
            </p:extLst>
          </p:nvPr>
        </p:nvGraphicFramePr>
        <p:xfrm>
          <a:off x="1534464" y="5301208"/>
          <a:ext cx="5939820" cy="7517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55" name="公式" r:id="rId11" imgW="3060360" imgH="355320" progId="Equation.3">
                  <p:embed/>
                </p:oleObj>
              </mc:Choice>
              <mc:Fallback>
                <p:oleObj name="公式" r:id="rId11" imgW="3060360" imgH="355320" progId="Equation.3">
                  <p:embed/>
                  <p:pic>
                    <p:nvPicPr>
                      <p:cNvPr id="120901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4464" y="5301208"/>
                        <a:ext cx="5939820" cy="75170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AutoShape 70" descr="羊皮纸"/>
          <p:cNvSpPr>
            <a:spLocks noChangeArrowheads="1"/>
          </p:cNvSpPr>
          <p:nvPr/>
        </p:nvSpPr>
        <p:spPr bwMode="auto">
          <a:xfrm>
            <a:off x="973931" y="6221173"/>
            <a:ext cx="3167063" cy="576262"/>
          </a:xfrm>
          <a:prstGeom prst="wedgeRectCallout">
            <a:avLst>
              <a:gd name="adj1" fmla="val 46843"/>
              <a:gd name="adj2" fmla="val -95752"/>
            </a:avLst>
          </a:prstGeom>
          <a:blipFill dpi="0" rotWithShape="1">
            <a:blip r:embed="rId1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强制分量</a:t>
            </a:r>
            <a:r>
              <a:rPr kumimoji="1" lang="en-US" altLang="zh-CN" dirty="0">
                <a:solidFill>
                  <a:schemeClr val="tx1"/>
                </a:solidFill>
                <a:latin typeface="楷体_GB2312" pitchFamily="49" charset="-122"/>
              </a:rPr>
              <a:t>(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稳态分量</a:t>
            </a:r>
            <a:r>
              <a:rPr kumimoji="1" lang="en-US" altLang="zh-CN" dirty="0">
                <a:solidFill>
                  <a:schemeClr val="tx1"/>
                </a:solidFill>
                <a:latin typeface="楷体_GB2312" pitchFamily="49" charset="-122"/>
              </a:rPr>
              <a:t>)</a:t>
            </a:r>
          </a:p>
        </p:txBody>
      </p:sp>
      <p:sp>
        <p:nvSpPr>
          <p:cNvPr id="64" name="AutoShape 71" descr="羊皮纸"/>
          <p:cNvSpPr>
            <a:spLocks noChangeArrowheads="1"/>
          </p:cNvSpPr>
          <p:nvPr/>
        </p:nvSpPr>
        <p:spPr bwMode="auto">
          <a:xfrm>
            <a:off x="5383212" y="6236342"/>
            <a:ext cx="3097213" cy="504825"/>
          </a:xfrm>
          <a:prstGeom prst="wedgeRectCallout">
            <a:avLst>
              <a:gd name="adj1" fmla="val -41262"/>
              <a:gd name="adj2" fmla="val -93138"/>
            </a:avLst>
          </a:prstGeom>
          <a:blipFill dpi="0" rotWithShape="1">
            <a:blip r:embed="rId1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自由分量</a:t>
            </a:r>
            <a:r>
              <a:rPr kumimoji="1" lang="en-US" altLang="zh-CN" dirty="0">
                <a:solidFill>
                  <a:schemeClr val="tx1"/>
                </a:solidFill>
                <a:latin typeface="楷体_GB2312" pitchFamily="49" charset="-122"/>
              </a:rPr>
              <a:t>(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暂态分量</a:t>
            </a:r>
            <a:r>
              <a:rPr kumimoji="1" lang="en-US" altLang="zh-CN" dirty="0">
                <a:solidFill>
                  <a:schemeClr val="tx1"/>
                </a:solidFill>
                <a:latin typeface="楷体_GB2312" pitchFamily="49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578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5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58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8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58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0"/>
                                        <p:tgtEl>
                                          <p:spTgt spid="58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8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2" grpId="0"/>
      <p:bldP spid="58373" grpId="0" build="p" autoUpdateAnimBg="0"/>
      <p:bldP spid="58420" grpId="0" build="p" autoUpdateAnimBg="0" advAuto="1000"/>
      <p:bldP spid="58428" grpId="0"/>
      <p:bldP spid="58434" grpId="0" animBg="1"/>
      <p:bldP spid="58435" grpId="0" animBg="1"/>
      <p:bldP spid="59" grpId="0" autoUpdateAnimBg="0"/>
      <p:bldP spid="63" grpId="0" animBg="1" autoUpdateAnimBg="0"/>
      <p:bldP spid="64" grpId="0" animBg="1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684213" y="590550"/>
            <a:ext cx="51117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3200">
                <a:solidFill>
                  <a:schemeClr val="tx1"/>
                </a:solidFill>
                <a:latin typeface="楷体_GB2312" pitchFamily="49" charset="-122"/>
              </a:rPr>
              <a:t>2. </a:t>
            </a:r>
            <a:r>
              <a:rPr kumimoji="1" lang="zh-CN" altLang="en-US" sz="3200">
                <a:solidFill>
                  <a:schemeClr val="tx1"/>
                </a:solidFill>
                <a:latin typeface="楷体_GB2312" pitchFamily="49" charset="-122"/>
              </a:rPr>
              <a:t>全响应的两种分解方式</a:t>
            </a:r>
          </a:p>
        </p:txBody>
      </p:sp>
      <p:grpSp>
        <p:nvGrpSpPr>
          <p:cNvPr id="2" name="Group 44"/>
          <p:cNvGrpSpPr>
            <a:grpSpLocks/>
          </p:cNvGrpSpPr>
          <p:nvPr/>
        </p:nvGrpSpPr>
        <p:grpSpPr bwMode="auto">
          <a:xfrm>
            <a:off x="2411413" y="4473575"/>
            <a:ext cx="4392612" cy="1116013"/>
            <a:chOff x="1694" y="3104"/>
            <a:chExt cx="2637" cy="702"/>
          </a:xfrm>
        </p:grpSpPr>
        <p:sp>
          <p:nvSpPr>
            <p:cNvPr id="169002" name="Freeform 15"/>
            <p:cNvSpPr>
              <a:spLocks/>
            </p:cNvSpPr>
            <p:nvPr/>
          </p:nvSpPr>
          <p:spPr bwMode="auto">
            <a:xfrm>
              <a:off x="2318" y="3104"/>
              <a:ext cx="1347" cy="632"/>
            </a:xfrm>
            <a:custGeom>
              <a:avLst/>
              <a:gdLst>
                <a:gd name="T0" fmla="*/ 0 w 1344"/>
                <a:gd name="T1" fmla="*/ 344 h 344"/>
                <a:gd name="T2" fmla="*/ 288 w 1344"/>
                <a:gd name="T3" fmla="*/ 152 h 344"/>
                <a:gd name="T4" fmla="*/ 624 w 1344"/>
                <a:gd name="T5" fmla="*/ 56 h 344"/>
                <a:gd name="T6" fmla="*/ 1104 w 1344"/>
                <a:gd name="T7" fmla="*/ 8 h 344"/>
                <a:gd name="T8" fmla="*/ 1344 w 1344"/>
                <a:gd name="T9" fmla="*/ 8 h 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4"/>
                <a:gd name="T16" fmla="*/ 0 h 344"/>
                <a:gd name="T17" fmla="*/ 1344 w 1344"/>
                <a:gd name="T18" fmla="*/ 344 h 3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4" h="344">
                  <a:moveTo>
                    <a:pt x="0" y="344"/>
                  </a:moveTo>
                  <a:cubicBezTo>
                    <a:pt x="92" y="272"/>
                    <a:pt x="184" y="200"/>
                    <a:pt x="288" y="152"/>
                  </a:cubicBezTo>
                  <a:cubicBezTo>
                    <a:pt x="392" y="104"/>
                    <a:pt x="488" y="80"/>
                    <a:pt x="624" y="56"/>
                  </a:cubicBezTo>
                  <a:cubicBezTo>
                    <a:pt x="760" y="32"/>
                    <a:pt x="984" y="16"/>
                    <a:pt x="1104" y="8"/>
                  </a:cubicBezTo>
                  <a:cubicBezTo>
                    <a:pt x="1224" y="0"/>
                    <a:pt x="1304" y="8"/>
                    <a:pt x="1344" y="8"/>
                  </a:cubicBezTo>
                </a:path>
              </a:pathLst>
            </a:custGeom>
            <a:noFill/>
            <a:ln w="28575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68998" name="Group 17"/>
            <p:cNvGrpSpPr>
              <a:grpSpLocks/>
            </p:cNvGrpSpPr>
            <p:nvPr/>
          </p:nvGrpSpPr>
          <p:grpSpPr bwMode="auto">
            <a:xfrm>
              <a:off x="1694" y="3478"/>
              <a:ext cx="640" cy="326"/>
              <a:chOff x="1152" y="3486"/>
              <a:chExt cx="640" cy="326"/>
            </a:xfrm>
          </p:grpSpPr>
          <p:sp>
            <p:nvSpPr>
              <p:cNvPr id="169000" name="Text Box 18"/>
              <p:cNvSpPr txBox="1">
                <a:spLocks noChangeArrowheads="1"/>
              </p:cNvSpPr>
              <p:nvPr/>
            </p:nvSpPr>
            <p:spPr bwMode="auto">
              <a:xfrm>
                <a:off x="1382" y="3486"/>
                <a:ext cx="410" cy="3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b="0" i="1" dirty="0">
                    <a:solidFill>
                      <a:schemeClr val="tx1"/>
                    </a:solidFill>
                    <a:latin typeface="楷体_GB2312" pitchFamily="49" charset="-122"/>
                  </a:rPr>
                  <a:t>-</a:t>
                </a:r>
                <a:r>
                  <a:rPr kumimoji="1" lang="en-US" altLang="zh-CN" sz="2400" b="0" i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kumimoji="1" lang="en-US" altLang="zh-CN" sz="2400" b="0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S</a:t>
                </a:r>
              </a:p>
            </p:txBody>
          </p:sp>
          <p:sp>
            <p:nvSpPr>
              <p:cNvPr id="169001" name="Text Box 19"/>
              <p:cNvSpPr txBox="1">
                <a:spLocks noChangeArrowheads="1"/>
              </p:cNvSpPr>
              <p:nvPr/>
            </p:nvSpPr>
            <p:spPr bwMode="auto">
              <a:xfrm>
                <a:off x="1152" y="3502"/>
                <a:ext cx="319" cy="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0" i="1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kumimoji="1" lang="en-US" altLang="zh-CN" sz="2400" b="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sz="2400" b="0" i="1" baseline="-2500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68999" name="AutoShape 20" descr="蓝色面巾纸"/>
            <p:cNvSpPr>
              <a:spLocks noChangeArrowheads="1"/>
            </p:cNvSpPr>
            <p:nvPr/>
          </p:nvSpPr>
          <p:spPr bwMode="auto">
            <a:xfrm>
              <a:off x="3515" y="3566"/>
              <a:ext cx="816" cy="240"/>
            </a:xfrm>
            <a:prstGeom prst="wedgeRectCallout">
              <a:avLst>
                <a:gd name="adj1" fmla="val -30148"/>
                <a:gd name="adj2" fmla="val -191667"/>
              </a:avLst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zh-CN" altLang="en-US" dirty="0">
                  <a:solidFill>
                    <a:schemeClr val="tx1"/>
                  </a:solidFill>
                  <a:latin typeface="楷体_GB2312" pitchFamily="49" charset="-122"/>
                </a:rPr>
                <a:t>暂态分量</a:t>
              </a:r>
            </a:p>
          </p:txBody>
        </p:sp>
      </p:grpSp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2873375" y="2543175"/>
            <a:ext cx="3489325" cy="1077913"/>
            <a:chOff x="1985" y="1888"/>
            <a:chExt cx="2132" cy="679"/>
          </a:xfrm>
        </p:grpSpPr>
        <p:sp>
          <p:nvSpPr>
            <p:cNvPr id="168993" name="Line 23"/>
            <p:cNvSpPr>
              <a:spLocks noChangeShapeType="1"/>
            </p:cNvSpPr>
            <p:nvPr/>
          </p:nvSpPr>
          <p:spPr bwMode="auto">
            <a:xfrm>
              <a:off x="2316" y="2394"/>
              <a:ext cx="1392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994" name="Rectangle 24"/>
            <p:cNvSpPr>
              <a:spLocks noChangeArrowheads="1"/>
            </p:cNvSpPr>
            <p:nvPr/>
          </p:nvSpPr>
          <p:spPr bwMode="auto">
            <a:xfrm>
              <a:off x="3772" y="2202"/>
              <a:ext cx="345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3200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0" i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2400" b="0" i="1" baseline="30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'</a:t>
              </a:r>
            </a:p>
          </p:txBody>
        </p:sp>
        <p:sp>
          <p:nvSpPr>
            <p:cNvPr id="168995" name="Text Box 25"/>
            <p:cNvSpPr txBox="1">
              <a:spLocks noChangeArrowheads="1"/>
            </p:cNvSpPr>
            <p:nvPr/>
          </p:nvSpPr>
          <p:spPr bwMode="auto">
            <a:xfrm>
              <a:off x="1985" y="2250"/>
              <a:ext cx="3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2400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</a:p>
          </p:txBody>
        </p:sp>
        <p:sp>
          <p:nvSpPr>
            <p:cNvPr id="168996" name="AutoShape 26" descr="羊皮纸"/>
            <p:cNvSpPr>
              <a:spLocks noChangeArrowheads="1"/>
            </p:cNvSpPr>
            <p:nvPr/>
          </p:nvSpPr>
          <p:spPr bwMode="auto">
            <a:xfrm>
              <a:off x="3107" y="1888"/>
              <a:ext cx="816" cy="240"/>
            </a:xfrm>
            <a:prstGeom prst="wedgeRectCallout">
              <a:avLst>
                <a:gd name="adj1" fmla="val -76347"/>
                <a:gd name="adj2" fmla="val 145833"/>
              </a:avLst>
            </a:prstGeom>
            <a:blipFill dpi="0" rotWithShape="1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</a:rPr>
                <a:t>稳态分量</a:t>
              </a:r>
            </a:p>
          </p:txBody>
        </p:sp>
      </p:grpSp>
      <p:grpSp>
        <p:nvGrpSpPr>
          <p:cNvPr id="6" name="Group 45"/>
          <p:cNvGrpSpPr>
            <a:grpSpLocks/>
          </p:cNvGrpSpPr>
          <p:nvPr/>
        </p:nvGrpSpPr>
        <p:grpSpPr bwMode="auto">
          <a:xfrm>
            <a:off x="2851150" y="3406775"/>
            <a:ext cx="4168775" cy="885825"/>
            <a:chOff x="1970" y="2432"/>
            <a:chExt cx="2406" cy="480"/>
          </a:xfrm>
        </p:grpSpPr>
        <p:grpSp>
          <p:nvGrpSpPr>
            <p:cNvPr id="168986" name="Group 28"/>
            <p:cNvGrpSpPr>
              <a:grpSpLocks/>
            </p:cNvGrpSpPr>
            <p:nvPr/>
          </p:nvGrpSpPr>
          <p:grpSpPr bwMode="auto">
            <a:xfrm>
              <a:off x="1970" y="2432"/>
              <a:ext cx="1683" cy="480"/>
              <a:chOff x="1437" y="2688"/>
              <a:chExt cx="1683" cy="480"/>
            </a:xfrm>
          </p:grpSpPr>
          <p:grpSp>
            <p:nvGrpSpPr>
              <p:cNvPr id="168988" name="Group 29"/>
              <p:cNvGrpSpPr>
                <a:grpSpLocks/>
              </p:cNvGrpSpPr>
              <p:nvPr/>
            </p:nvGrpSpPr>
            <p:grpSpPr bwMode="auto">
              <a:xfrm>
                <a:off x="1488" y="2688"/>
                <a:ext cx="1632" cy="480"/>
                <a:chOff x="1488" y="2688"/>
                <a:chExt cx="1632" cy="480"/>
              </a:xfrm>
            </p:grpSpPr>
            <p:sp>
              <p:nvSpPr>
                <p:cNvPr id="168991" name="Freeform 30"/>
                <p:cNvSpPr>
                  <a:spLocks/>
                </p:cNvSpPr>
                <p:nvPr/>
              </p:nvSpPr>
              <p:spPr bwMode="auto">
                <a:xfrm>
                  <a:off x="1776" y="2688"/>
                  <a:ext cx="1344" cy="480"/>
                </a:xfrm>
                <a:custGeom>
                  <a:avLst/>
                  <a:gdLst>
                    <a:gd name="T0" fmla="*/ 0 w 1344"/>
                    <a:gd name="T1" fmla="*/ 344 h 344"/>
                    <a:gd name="T2" fmla="*/ 288 w 1344"/>
                    <a:gd name="T3" fmla="*/ 152 h 344"/>
                    <a:gd name="T4" fmla="*/ 624 w 1344"/>
                    <a:gd name="T5" fmla="*/ 56 h 344"/>
                    <a:gd name="T6" fmla="*/ 1104 w 1344"/>
                    <a:gd name="T7" fmla="*/ 8 h 344"/>
                    <a:gd name="T8" fmla="*/ 1344 w 1344"/>
                    <a:gd name="T9" fmla="*/ 8 h 34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344"/>
                    <a:gd name="T16" fmla="*/ 0 h 344"/>
                    <a:gd name="T17" fmla="*/ 1344 w 1344"/>
                    <a:gd name="T18" fmla="*/ 344 h 34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344" h="344">
                      <a:moveTo>
                        <a:pt x="0" y="344"/>
                      </a:moveTo>
                      <a:cubicBezTo>
                        <a:pt x="92" y="272"/>
                        <a:pt x="184" y="200"/>
                        <a:pt x="288" y="152"/>
                      </a:cubicBezTo>
                      <a:cubicBezTo>
                        <a:pt x="392" y="104"/>
                        <a:pt x="488" y="80"/>
                        <a:pt x="624" y="56"/>
                      </a:cubicBezTo>
                      <a:cubicBezTo>
                        <a:pt x="760" y="32"/>
                        <a:pt x="984" y="16"/>
                        <a:pt x="1104" y="8"/>
                      </a:cubicBezTo>
                      <a:cubicBezTo>
                        <a:pt x="1224" y="0"/>
                        <a:pt x="1304" y="8"/>
                        <a:pt x="1344" y="8"/>
                      </a:cubicBezTo>
                    </a:path>
                  </a:pathLst>
                </a:custGeom>
                <a:noFill/>
                <a:ln w="28575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68992" name="Line 31"/>
                <p:cNvSpPr>
                  <a:spLocks noChangeShapeType="1"/>
                </p:cNvSpPr>
                <p:nvPr/>
              </p:nvSpPr>
              <p:spPr bwMode="auto">
                <a:xfrm>
                  <a:off x="1488" y="3168"/>
                  <a:ext cx="272" cy="0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68989" name="Text Box 32"/>
              <p:cNvSpPr txBox="1">
                <a:spLocks noChangeArrowheads="1"/>
              </p:cNvSpPr>
              <p:nvPr/>
            </p:nvSpPr>
            <p:spPr bwMode="auto">
              <a:xfrm>
                <a:off x="1437" y="2836"/>
                <a:ext cx="325" cy="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b="0" i="1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kumimoji="1" lang="en-US" altLang="zh-CN" b="0" baseline="-25000">
                    <a:solidFill>
                      <a:schemeClr val="bg1"/>
                    </a:solidFill>
                    <a:latin typeface="Times New Roman" panose="02020603050405020304" pitchFamily="18" charset="0"/>
                  </a:rPr>
                  <a:t>0</a:t>
                </a:r>
                <a:endParaRPr kumimoji="1" lang="en-US" altLang="zh-CN" b="0" i="1" baseline="-2500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68990" name="Text Box 33"/>
              <p:cNvSpPr txBox="1">
                <a:spLocks noChangeArrowheads="1"/>
              </p:cNvSpPr>
              <p:nvPr/>
            </p:nvSpPr>
            <p:spPr bwMode="auto">
              <a:xfrm>
                <a:off x="2165" y="2788"/>
                <a:ext cx="270" cy="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b="0" i="1" dirty="0" err="1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kumimoji="1" lang="en-US" altLang="zh-CN" b="0" i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c</a:t>
                </a:r>
                <a:endParaRPr kumimoji="1"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68987" name="AutoShape 34"/>
            <p:cNvSpPr>
              <a:spLocks noChangeArrowheads="1"/>
            </p:cNvSpPr>
            <p:nvPr/>
          </p:nvSpPr>
          <p:spPr bwMode="auto">
            <a:xfrm>
              <a:off x="3560" y="2659"/>
              <a:ext cx="816" cy="240"/>
            </a:xfrm>
            <a:prstGeom prst="wedgeRectCallout">
              <a:avLst>
                <a:gd name="adj1" fmla="val -78556"/>
                <a:gd name="adj2" fmla="val -122083"/>
              </a:avLst>
            </a:prstGeom>
            <a:solidFill>
              <a:srgbClr val="FFC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zh-CN" altLang="en-US">
                  <a:solidFill>
                    <a:schemeClr val="tx1"/>
                  </a:solidFill>
                  <a:latin typeface="楷体_GB2312" pitchFamily="49" charset="-122"/>
                </a:rPr>
                <a:t>全解</a:t>
              </a:r>
            </a:p>
          </p:txBody>
        </p:sp>
      </p:grpSp>
      <p:grpSp>
        <p:nvGrpSpPr>
          <p:cNvPr id="9" name="Group 35"/>
          <p:cNvGrpSpPr>
            <a:grpSpLocks/>
          </p:cNvGrpSpPr>
          <p:nvPr/>
        </p:nvGrpSpPr>
        <p:grpSpPr bwMode="auto">
          <a:xfrm>
            <a:off x="2987675" y="2492375"/>
            <a:ext cx="3800674" cy="3673475"/>
            <a:chOff x="1575" y="1726"/>
            <a:chExt cx="2128" cy="2066"/>
          </a:xfrm>
        </p:grpSpPr>
        <p:grpSp>
          <p:nvGrpSpPr>
            <p:cNvPr id="168980" name="Group 36"/>
            <p:cNvGrpSpPr>
              <a:grpSpLocks/>
            </p:cNvGrpSpPr>
            <p:nvPr/>
          </p:nvGrpSpPr>
          <p:grpSpPr bwMode="auto">
            <a:xfrm>
              <a:off x="1575" y="1726"/>
              <a:ext cx="2128" cy="2066"/>
              <a:chOff x="1539" y="2110"/>
              <a:chExt cx="2128" cy="2066"/>
            </a:xfrm>
          </p:grpSpPr>
          <p:sp>
            <p:nvSpPr>
              <p:cNvPr id="168982" name="Line 37"/>
              <p:cNvSpPr>
                <a:spLocks noChangeShapeType="1"/>
              </p:cNvSpPr>
              <p:nvPr/>
            </p:nvSpPr>
            <p:spPr bwMode="auto">
              <a:xfrm>
                <a:off x="1539" y="3312"/>
                <a:ext cx="19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8983" name="Line 38"/>
              <p:cNvSpPr>
                <a:spLocks noChangeShapeType="1"/>
              </p:cNvSpPr>
              <p:nvPr/>
            </p:nvSpPr>
            <p:spPr bwMode="auto">
              <a:xfrm flipV="1">
                <a:off x="1776" y="2256"/>
                <a:ext cx="0" cy="192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8984" name="Text Box 39"/>
              <p:cNvSpPr txBox="1">
                <a:spLocks noChangeArrowheads="1"/>
              </p:cNvSpPr>
              <p:nvPr/>
            </p:nvSpPr>
            <p:spPr bwMode="auto">
              <a:xfrm>
                <a:off x="3516" y="3182"/>
                <a:ext cx="151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sz="2400" b="0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endParaRPr kumimoji="1"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8985" name="Text Box 40"/>
              <p:cNvSpPr txBox="1">
                <a:spLocks noChangeArrowheads="1"/>
              </p:cNvSpPr>
              <p:nvPr/>
            </p:nvSpPr>
            <p:spPr bwMode="auto">
              <a:xfrm>
                <a:off x="1832" y="2110"/>
                <a:ext cx="263" cy="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b="0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68981" name="Text Box 41"/>
            <p:cNvSpPr txBox="1">
              <a:spLocks noChangeArrowheads="1"/>
            </p:cNvSpPr>
            <p:nvPr/>
          </p:nvSpPr>
          <p:spPr bwMode="auto">
            <a:xfrm>
              <a:off x="1601" y="2950"/>
              <a:ext cx="190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2400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sp>
        <p:nvSpPr>
          <p:cNvPr id="57386" name="Text Box 42"/>
          <p:cNvSpPr txBox="1">
            <a:spLocks noChangeArrowheads="1"/>
          </p:cNvSpPr>
          <p:nvPr/>
        </p:nvSpPr>
        <p:spPr bwMode="auto">
          <a:xfrm>
            <a:off x="539749" y="1842007"/>
            <a:ext cx="85693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全响应 </a:t>
            </a:r>
            <a:r>
              <a:rPr kumimoji="1" lang="en-US" altLang="zh-CN" sz="3200" dirty="0">
                <a:solidFill>
                  <a:schemeClr val="tx1"/>
                </a:solidFill>
                <a:latin typeface="Times New Roman" panose="02020603050405020304" pitchFamily="18" charset="0"/>
              </a:rPr>
              <a:t>=</a:t>
            </a:r>
            <a:r>
              <a:rPr kumimoji="1" lang="en-US" altLang="zh-CN" dirty="0">
                <a:solidFill>
                  <a:schemeClr val="tx1"/>
                </a:solidFill>
                <a:latin typeface="楷体_GB2312" pitchFamily="49" charset="-122"/>
              </a:rPr>
              <a:t> 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强制分量</a:t>
            </a:r>
            <a:r>
              <a:rPr kumimoji="1" lang="en-US" altLang="zh-CN" dirty="0">
                <a:solidFill>
                  <a:schemeClr val="tx1"/>
                </a:solidFill>
                <a:latin typeface="楷体_GB2312" pitchFamily="49" charset="-122"/>
              </a:rPr>
              <a:t>(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稳态分量</a:t>
            </a:r>
            <a:r>
              <a:rPr kumimoji="1" lang="en-US" altLang="zh-CN" dirty="0">
                <a:solidFill>
                  <a:schemeClr val="tx1"/>
                </a:solidFill>
                <a:latin typeface="楷体_GB2312" pitchFamily="49" charset="-122"/>
              </a:rPr>
              <a:t>)</a:t>
            </a:r>
            <a:r>
              <a:rPr kumimoji="1" lang="en-US" altLang="zh-CN" sz="3200" dirty="0">
                <a:solidFill>
                  <a:schemeClr val="tx1"/>
                </a:solidFill>
                <a:latin typeface="楷体_GB2312" pitchFamily="49" charset="-122"/>
              </a:rPr>
              <a:t>+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自由分量</a:t>
            </a:r>
            <a:r>
              <a:rPr kumimoji="1" lang="en-US" altLang="zh-CN" dirty="0">
                <a:solidFill>
                  <a:schemeClr val="tx1"/>
                </a:solidFill>
                <a:latin typeface="楷体_GB2312" pitchFamily="49" charset="-122"/>
              </a:rPr>
              <a:t>(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暂态分量</a:t>
            </a:r>
            <a:r>
              <a:rPr kumimoji="1" lang="en-US" altLang="zh-CN" dirty="0">
                <a:solidFill>
                  <a:schemeClr val="tx1"/>
                </a:solidFill>
                <a:latin typeface="楷体_GB2312" pitchFamily="49" charset="-122"/>
              </a:rPr>
              <a:t>)</a:t>
            </a:r>
            <a:endParaRPr kumimoji="1" lang="en-US" altLang="zh-CN" b="0" dirty="0">
              <a:solidFill>
                <a:schemeClr val="tx1"/>
              </a:solidFill>
              <a:latin typeface="楷体_GB2312" pitchFamily="49" charset="-122"/>
            </a:endParaRPr>
          </a:p>
        </p:txBody>
      </p:sp>
      <p:sp>
        <p:nvSpPr>
          <p:cNvPr id="57390" name="Text Box 46"/>
          <p:cNvSpPr txBox="1">
            <a:spLocks noChangeArrowheads="1"/>
          </p:cNvSpPr>
          <p:nvPr/>
        </p:nvSpPr>
        <p:spPr bwMode="auto">
          <a:xfrm>
            <a:off x="539750" y="1268413"/>
            <a:ext cx="61198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circleNumDbPlain"/>
            </a:pPr>
            <a:r>
              <a:rPr lang="zh-CN" altLang="en-US">
                <a:solidFill>
                  <a:schemeClr val="tx1"/>
                </a:solidFill>
                <a:latin typeface="楷体_GB2312" pitchFamily="49" charset="-122"/>
              </a:rPr>
              <a:t>着眼于电路的两种工作状态</a:t>
            </a:r>
          </a:p>
        </p:txBody>
      </p:sp>
      <p:sp>
        <p:nvSpPr>
          <p:cNvPr id="57391" name="Text Box 47"/>
          <p:cNvSpPr txBox="1">
            <a:spLocks noChangeArrowheads="1"/>
          </p:cNvSpPr>
          <p:nvPr/>
        </p:nvSpPr>
        <p:spPr bwMode="auto">
          <a:xfrm>
            <a:off x="6011863" y="1341438"/>
            <a:ext cx="27368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</a:rPr>
              <a:t>物理概念清晰</a:t>
            </a:r>
          </a:p>
        </p:txBody>
      </p:sp>
      <p:sp>
        <p:nvSpPr>
          <p:cNvPr id="57404" name="Line 60"/>
          <p:cNvSpPr>
            <a:spLocks noChangeShapeType="1"/>
          </p:cNvSpPr>
          <p:nvPr/>
        </p:nvSpPr>
        <p:spPr bwMode="auto">
          <a:xfrm>
            <a:off x="5508625" y="1628775"/>
            <a:ext cx="503238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bject 69">
                <a:extLst>
                  <a:ext uri="{FF2B5EF4-FFF2-40B4-BE49-F238E27FC236}">
                    <a16:creationId xmlns:a16="http://schemas.microsoft.com/office/drawing/2014/main" id="{51FD17F9-6415-4BF7-8C7F-A7DF33227527}"/>
                  </a:ext>
                </a:extLst>
              </p:cNvPr>
              <p:cNvSpPr txBox="1"/>
              <p:nvPr/>
            </p:nvSpPr>
            <p:spPr bwMode="auto">
              <a:xfrm>
                <a:off x="1376363" y="5937250"/>
                <a:ext cx="5940425" cy="7508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zh-CN" altLang="en-US" sz="3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  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33" name="Object 69">
                <a:extLst>
                  <a:ext uri="{FF2B5EF4-FFF2-40B4-BE49-F238E27FC236}">
                    <a16:creationId xmlns:a16="http://schemas.microsoft.com/office/drawing/2014/main" id="{51FD17F9-6415-4BF7-8C7F-A7DF33227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76363" y="5937250"/>
                <a:ext cx="5940425" cy="750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31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57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57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9" dur="500"/>
                                        <p:tgtEl>
                                          <p:spTgt spid="57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7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6" grpId="0"/>
      <p:bldP spid="57386" grpId="0" build="p" autoUpdateAnimBg="0"/>
      <p:bldP spid="57390" grpId="0"/>
      <p:bldP spid="57391" grpId="0"/>
      <p:bldP spid="3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54" name="Text Box 134"/>
          <p:cNvSpPr txBox="1">
            <a:spLocks noChangeArrowheads="1"/>
          </p:cNvSpPr>
          <p:nvPr/>
        </p:nvSpPr>
        <p:spPr bwMode="auto">
          <a:xfrm>
            <a:off x="1116013" y="2997200"/>
            <a:ext cx="681831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sz="3200">
                <a:solidFill>
                  <a:schemeClr val="tx1"/>
                </a:solidFill>
                <a:latin typeface="楷体_GB2312" pitchFamily="49" charset="-122"/>
              </a:rPr>
              <a:t>全响应 </a:t>
            </a:r>
            <a:r>
              <a:rPr kumimoji="1"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1" lang="en-US" altLang="zh-CN" sz="3200" dirty="0">
                <a:solidFill>
                  <a:schemeClr val="tx1"/>
                </a:solidFill>
                <a:latin typeface="楷体_GB2312" pitchFamily="49" charset="-122"/>
              </a:rPr>
              <a:t> </a:t>
            </a:r>
            <a:r>
              <a:rPr kumimoji="1" lang="zh-CN" altLang="en-US" sz="3200" dirty="0">
                <a:solidFill>
                  <a:schemeClr val="tx1"/>
                </a:solidFill>
                <a:latin typeface="楷体_GB2312" pitchFamily="49" charset="-122"/>
              </a:rPr>
              <a:t>零状态响应 </a:t>
            </a:r>
            <a:r>
              <a:rPr kumimoji="1" lang="en-US" altLang="zh-CN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kumimoji="1" lang="en-US" altLang="zh-CN" sz="3200" dirty="0">
                <a:solidFill>
                  <a:schemeClr val="tx1"/>
                </a:solidFill>
                <a:latin typeface="楷体_GB2312" pitchFamily="49" charset="-122"/>
              </a:rPr>
              <a:t> </a:t>
            </a:r>
            <a:r>
              <a:rPr kumimoji="1" lang="zh-CN" altLang="en-US" sz="3200" dirty="0">
                <a:solidFill>
                  <a:schemeClr val="tx1"/>
                </a:solidFill>
                <a:latin typeface="楷体_GB2312" pitchFamily="49" charset="-122"/>
              </a:rPr>
              <a:t>零输入响应</a:t>
            </a:r>
          </a:p>
        </p:txBody>
      </p:sp>
      <p:graphicFrame>
        <p:nvGraphicFramePr>
          <p:cNvPr id="56457" name="Object 1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543127"/>
              </p:ext>
            </p:extLst>
          </p:nvPr>
        </p:nvGraphicFramePr>
        <p:xfrm>
          <a:off x="900113" y="1125538"/>
          <a:ext cx="7245350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26" name="公式" r:id="rId3" imgW="2501640" imgH="355320" progId="Equation.3">
                  <p:embed/>
                </p:oleObj>
              </mc:Choice>
              <mc:Fallback>
                <p:oleObj name="公式" r:id="rId3" imgW="2501640" imgH="355320" progId="Equation.3">
                  <p:embed/>
                  <p:pic>
                    <p:nvPicPr>
                      <p:cNvPr id="56457" name="Object 1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125538"/>
                        <a:ext cx="7245350" cy="10255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501" name="Text Box 181"/>
          <p:cNvSpPr txBox="1">
            <a:spLocks noChangeArrowheads="1"/>
          </p:cNvSpPr>
          <p:nvPr/>
        </p:nvSpPr>
        <p:spPr bwMode="auto">
          <a:xfrm>
            <a:off x="539750" y="476250"/>
            <a:ext cx="3816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AutoNum type="circleNumDbPlain" startAt="2"/>
            </a:pP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着眼于因果关系</a:t>
            </a:r>
          </a:p>
        </p:txBody>
      </p:sp>
      <p:sp>
        <p:nvSpPr>
          <p:cNvPr id="56503" name="Text Box 183"/>
          <p:cNvSpPr txBox="1">
            <a:spLocks noChangeArrowheads="1"/>
          </p:cNvSpPr>
          <p:nvPr/>
        </p:nvSpPr>
        <p:spPr bwMode="auto">
          <a:xfrm>
            <a:off x="4572000" y="476250"/>
            <a:ext cx="3384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tx1"/>
                </a:solidFill>
              </a:rPr>
              <a:t>便于叠加计算</a:t>
            </a:r>
          </a:p>
        </p:txBody>
      </p:sp>
      <p:sp>
        <p:nvSpPr>
          <p:cNvPr id="56516" name="Line 196"/>
          <p:cNvSpPr>
            <a:spLocks noChangeShapeType="1"/>
          </p:cNvSpPr>
          <p:nvPr/>
        </p:nvSpPr>
        <p:spPr bwMode="auto">
          <a:xfrm>
            <a:off x="3851275" y="765175"/>
            <a:ext cx="647700" cy="0"/>
          </a:xfrm>
          <a:prstGeom prst="line">
            <a:avLst/>
          </a:prstGeom>
          <a:noFill/>
          <a:ln w="76200">
            <a:solidFill>
              <a:srgbClr val="0099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456" name="AutoShape 136"/>
          <p:cNvSpPr>
            <a:spLocks noChangeArrowheads="1"/>
          </p:cNvSpPr>
          <p:nvPr/>
        </p:nvSpPr>
        <p:spPr bwMode="auto">
          <a:xfrm>
            <a:off x="6443663" y="2420938"/>
            <a:ext cx="2016125" cy="647700"/>
          </a:xfrm>
          <a:prstGeom prst="wedgeRectCallout">
            <a:avLst>
              <a:gd name="adj1" fmla="val -98741"/>
              <a:gd name="adj2" fmla="val -140685"/>
            </a:avLst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零输入响应</a:t>
            </a:r>
          </a:p>
        </p:txBody>
      </p:sp>
      <p:sp>
        <p:nvSpPr>
          <p:cNvPr id="56455" name="AutoShape 135"/>
          <p:cNvSpPr>
            <a:spLocks noChangeArrowheads="1"/>
          </p:cNvSpPr>
          <p:nvPr/>
        </p:nvSpPr>
        <p:spPr bwMode="auto">
          <a:xfrm>
            <a:off x="971550" y="2349500"/>
            <a:ext cx="2016125" cy="576263"/>
          </a:xfrm>
          <a:prstGeom prst="wedgeRectCallout">
            <a:avLst>
              <a:gd name="adj1" fmla="val 55120"/>
              <a:gd name="adj2" fmla="val -138431"/>
            </a:avLst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零状态响应</a:t>
            </a:r>
          </a:p>
        </p:txBody>
      </p:sp>
      <p:grpSp>
        <p:nvGrpSpPr>
          <p:cNvPr id="4" name="Group 197"/>
          <p:cNvGrpSpPr>
            <a:grpSpLocks/>
          </p:cNvGrpSpPr>
          <p:nvPr/>
        </p:nvGrpSpPr>
        <p:grpSpPr bwMode="auto">
          <a:xfrm>
            <a:off x="395288" y="3789363"/>
            <a:ext cx="2592387" cy="2306637"/>
            <a:chOff x="2653" y="2096"/>
            <a:chExt cx="1633" cy="1453"/>
          </a:xfrm>
        </p:grpSpPr>
        <p:sp>
          <p:nvSpPr>
            <p:cNvPr id="55360" name="Oval 198"/>
            <p:cNvSpPr>
              <a:spLocks noChangeArrowheads="1"/>
            </p:cNvSpPr>
            <p:nvPr/>
          </p:nvSpPr>
          <p:spPr bwMode="auto">
            <a:xfrm>
              <a:off x="2653" y="2659"/>
              <a:ext cx="363" cy="3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361" name="Line 199"/>
            <p:cNvSpPr>
              <a:spLocks noChangeShapeType="1"/>
            </p:cNvSpPr>
            <p:nvPr/>
          </p:nvSpPr>
          <p:spPr bwMode="auto">
            <a:xfrm>
              <a:off x="2835" y="2523"/>
              <a:ext cx="0" cy="72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62" name="Line 200"/>
            <p:cNvSpPr>
              <a:spLocks noChangeShapeType="1"/>
            </p:cNvSpPr>
            <p:nvPr/>
          </p:nvSpPr>
          <p:spPr bwMode="auto">
            <a:xfrm flipV="1">
              <a:off x="4105" y="2519"/>
              <a:ext cx="0" cy="23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63" name="Line 201"/>
            <p:cNvSpPr>
              <a:spLocks noChangeShapeType="1"/>
            </p:cNvSpPr>
            <p:nvPr/>
          </p:nvSpPr>
          <p:spPr bwMode="auto">
            <a:xfrm flipV="1">
              <a:off x="4105" y="2870"/>
              <a:ext cx="0" cy="37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5364" name="Group 202"/>
            <p:cNvGrpSpPr>
              <a:grpSpLocks/>
            </p:cNvGrpSpPr>
            <p:nvPr/>
          </p:nvGrpSpPr>
          <p:grpSpPr bwMode="auto">
            <a:xfrm>
              <a:off x="3042" y="2096"/>
              <a:ext cx="691" cy="395"/>
              <a:chOff x="983" y="919"/>
              <a:chExt cx="980" cy="329"/>
            </a:xfrm>
          </p:grpSpPr>
          <p:sp>
            <p:nvSpPr>
              <p:cNvPr id="55380" name="Line 203"/>
              <p:cNvSpPr>
                <a:spLocks noChangeShapeType="1"/>
              </p:cNvSpPr>
              <p:nvPr/>
            </p:nvSpPr>
            <p:spPr bwMode="auto">
              <a:xfrm flipH="1">
                <a:off x="1200" y="1104"/>
                <a:ext cx="144" cy="144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81" name="Text Box 204"/>
              <p:cNvSpPr txBox="1">
                <a:spLocks noChangeArrowheads="1"/>
              </p:cNvSpPr>
              <p:nvPr/>
            </p:nvSpPr>
            <p:spPr bwMode="auto">
              <a:xfrm>
                <a:off x="983" y="919"/>
                <a:ext cx="980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S(</a:t>
                </a:r>
                <a:r>
                  <a:rPr kumimoji="1" lang="en-US" altLang="zh-CN" b="0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r>
                  <a:rPr kumimoji="1" lang="en-US" altLang="zh-CN" b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=0)</a:t>
                </a:r>
              </a:p>
            </p:txBody>
          </p:sp>
        </p:grpSp>
        <p:sp>
          <p:nvSpPr>
            <p:cNvPr id="55365" name="Text Box 205"/>
            <p:cNvSpPr txBox="1">
              <a:spLocks noChangeArrowheads="1"/>
            </p:cNvSpPr>
            <p:nvPr/>
          </p:nvSpPr>
          <p:spPr bwMode="auto">
            <a:xfrm>
              <a:off x="3002" y="2685"/>
              <a:ext cx="3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66" name="Line 206"/>
            <p:cNvSpPr>
              <a:spLocks noChangeShapeType="1"/>
            </p:cNvSpPr>
            <p:nvPr/>
          </p:nvSpPr>
          <p:spPr bwMode="auto">
            <a:xfrm>
              <a:off x="3288" y="2523"/>
              <a:ext cx="81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67" name="Line 207"/>
            <p:cNvSpPr>
              <a:spLocks noChangeShapeType="1"/>
            </p:cNvSpPr>
            <p:nvPr/>
          </p:nvSpPr>
          <p:spPr bwMode="auto">
            <a:xfrm>
              <a:off x="2835" y="2523"/>
              <a:ext cx="23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68" name="Text Box 208"/>
            <p:cNvSpPr txBox="1">
              <a:spLocks noChangeArrowheads="1"/>
            </p:cNvSpPr>
            <p:nvPr/>
          </p:nvSpPr>
          <p:spPr bwMode="auto">
            <a:xfrm>
              <a:off x="3696" y="2731"/>
              <a:ext cx="2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55369" name="Group 209"/>
            <p:cNvGrpSpPr>
              <a:grpSpLocks/>
            </p:cNvGrpSpPr>
            <p:nvPr/>
          </p:nvGrpSpPr>
          <p:grpSpPr bwMode="auto">
            <a:xfrm>
              <a:off x="2916" y="2481"/>
              <a:ext cx="244" cy="788"/>
              <a:chOff x="1572" y="1256"/>
              <a:chExt cx="345" cy="657"/>
            </a:xfrm>
          </p:grpSpPr>
          <p:sp>
            <p:nvSpPr>
              <p:cNvPr id="55378" name="Text Box 210"/>
              <p:cNvSpPr txBox="1">
                <a:spLocks noChangeArrowheads="1"/>
              </p:cNvSpPr>
              <p:nvPr/>
            </p:nvSpPr>
            <p:spPr bwMode="auto">
              <a:xfrm>
                <a:off x="1572" y="1256"/>
                <a:ext cx="345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</a:p>
            </p:txBody>
          </p:sp>
          <p:sp>
            <p:nvSpPr>
              <p:cNvPr id="55379" name="Text Box 211"/>
              <p:cNvSpPr txBox="1">
                <a:spLocks noChangeArrowheads="1"/>
              </p:cNvSpPr>
              <p:nvPr/>
            </p:nvSpPr>
            <p:spPr bwMode="auto">
              <a:xfrm>
                <a:off x="1573" y="1640"/>
                <a:ext cx="323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–</a:t>
                </a:r>
              </a:p>
            </p:txBody>
          </p:sp>
        </p:grpSp>
        <p:grpSp>
          <p:nvGrpSpPr>
            <p:cNvPr id="55370" name="Group 212"/>
            <p:cNvGrpSpPr>
              <a:grpSpLocks/>
            </p:cNvGrpSpPr>
            <p:nvPr/>
          </p:nvGrpSpPr>
          <p:grpSpPr bwMode="auto">
            <a:xfrm>
              <a:off x="3969" y="2750"/>
              <a:ext cx="317" cy="136"/>
              <a:chOff x="1824" y="1680"/>
              <a:chExt cx="192" cy="96"/>
            </a:xfrm>
          </p:grpSpPr>
          <p:sp>
            <p:nvSpPr>
              <p:cNvPr id="55376" name="Line 213"/>
              <p:cNvSpPr>
                <a:spLocks noChangeShapeType="1"/>
              </p:cNvSpPr>
              <p:nvPr/>
            </p:nvSpPr>
            <p:spPr bwMode="auto">
              <a:xfrm>
                <a:off x="1824" y="1680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77" name="Line 214"/>
              <p:cNvSpPr>
                <a:spLocks noChangeShapeType="1"/>
              </p:cNvSpPr>
              <p:nvPr/>
            </p:nvSpPr>
            <p:spPr bwMode="auto">
              <a:xfrm>
                <a:off x="1824" y="1776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5371" name="Line 215"/>
            <p:cNvSpPr>
              <a:spLocks noChangeShapeType="1"/>
            </p:cNvSpPr>
            <p:nvPr/>
          </p:nvSpPr>
          <p:spPr bwMode="auto">
            <a:xfrm flipH="1" flipV="1">
              <a:off x="3016" y="2387"/>
              <a:ext cx="272" cy="13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72" name="Line 216"/>
            <p:cNvSpPr>
              <a:spLocks noChangeShapeType="1"/>
            </p:cNvSpPr>
            <p:nvPr/>
          </p:nvSpPr>
          <p:spPr bwMode="auto">
            <a:xfrm>
              <a:off x="2835" y="3249"/>
              <a:ext cx="127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73" name="Text Box 217"/>
            <p:cNvSpPr txBox="1">
              <a:spLocks noChangeArrowheads="1"/>
            </p:cNvSpPr>
            <p:nvPr/>
          </p:nvSpPr>
          <p:spPr bwMode="auto">
            <a:xfrm>
              <a:off x="3651" y="2205"/>
              <a:ext cx="25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74" name="Text Box 218"/>
            <p:cNvSpPr txBox="1">
              <a:spLocks noChangeArrowheads="1"/>
            </p:cNvSpPr>
            <p:nvPr/>
          </p:nvSpPr>
          <p:spPr bwMode="auto">
            <a:xfrm>
              <a:off x="2919" y="3222"/>
              <a:ext cx="114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b="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zh-CN" altLang="en-US" b="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)=</a:t>
              </a:r>
              <a:r>
                <a:rPr kumimoji="1"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75" name="Rectangle 219"/>
            <p:cNvSpPr>
              <a:spLocks noChangeArrowheads="1"/>
            </p:cNvSpPr>
            <p:nvPr/>
          </p:nvSpPr>
          <p:spPr bwMode="auto">
            <a:xfrm>
              <a:off x="3560" y="2478"/>
              <a:ext cx="297" cy="13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243"/>
          <p:cNvGrpSpPr>
            <a:grpSpLocks/>
          </p:cNvGrpSpPr>
          <p:nvPr/>
        </p:nvGrpSpPr>
        <p:grpSpPr bwMode="auto">
          <a:xfrm>
            <a:off x="6084888" y="3716338"/>
            <a:ext cx="2776537" cy="2306637"/>
            <a:chOff x="2900" y="2115"/>
            <a:chExt cx="1749" cy="1453"/>
          </a:xfrm>
        </p:grpSpPr>
        <p:sp>
          <p:nvSpPr>
            <p:cNvPr id="55338" name="Text Box 244"/>
            <p:cNvSpPr txBox="1">
              <a:spLocks noChangeArrowheads="1"/>
            </p:cNvSpPr>
            <p:nvPr/>
          </p:nvSpPr>
          <p:spPr bwMode="auto">
            <a:xfrm>
              <a:off x="2900" y="2659"/>
              <a:ext cx="298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sz="4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55339" name="Line 245"/>
            <p:cNvSpPr>
              <a:spLocks noChangeShapeType="1"/>
            </p:cNvSpPr>
            <p:nvPr/>
          </p:nvSpPr>
          <p:spPr bwMode="auto">
            <a:xfrm>
              <a:off x="3198" y="2542"/>
              <a:ext cx="0" cy="72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40" name="Line 246"/>
            <p:cNvSpPr>
              <a:spLocks noChangeShapeType="1"/>
            </p:cNvSpPr>
            <p:nvPr/>
          </p:nvSpPr>
          <p:spPr bwMode="auto">
            <a:xfrm flipV="1">
              <a:off x="4468" y="2538"/>
              <a:ext cx="0" cy="23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41" name="Line 247"/>
            <p:cNvSpPr>
              <a:spLocks noChangeShapeType="1"/>
            </p:cNvSpPr>
            <p:nvPr/>
          </p:nvSpPr>
          <p:spPr bwMode="auto">
            <a:xfrm flipV="1">
              <a:off x="4468" y="2889"/>
              <a:ext cx="0" cy="37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5342" name="Group 248"/>
            <p:cNvGrpSpPr>
              <a:grpSpLocks/>
            </p:cNvGrpSpPr>
            <p:nvPr/>
          </p:nvGrpSpPr>
          <p:grpSpPr bwMode="auto">
            <a:xfrm>
              <a:off x="3405" y="2115"/>
              <a:ext cx="691" cy="395"/>
              <a:chOff x="983" y="919"/>
              <a:chExt cx="980" cy="329"/>
            </a:xfrm>
          </p:grpSpPr>
          <p:sp>
            <p:nvSpPr>
              <p:cNvPr id="55358" name="Line 249"/>
              <p:cNvSpPr>
                <a:spLocks noChangeShapeType="1"/>
              </p:cNvSpPr>
              <p:nvPr/>
            </p:nvSpPr>
            <p:spPr bwMode="auto">
              <a:xfrm flipH="1">
                <a:off x="1200" y="1104"/>
                <a:ext cx="144" cy="144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59" name="Text Box 250"/>
              <p:cNvSpPr txBox="1">
                <a:spLocks noChangeArrowheads="1"/>
              </p:cNvSpPr>
              <p:nvPr/>
            </p:nvSpPr>
            <p:spPr bwMode="auto">
              <a:xfrm>
                <a:off x="983" y="919"/>
                <a:ext cx="980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S(</a:t>
                </a:r>
                <a:r>
                  <a:rPr kumimoji="1" lang="en-US" altLang="zh-CN" b="0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r>
                  <a:rPr kumimoji="1" lang="en-US" altLang="zh-CN" b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=0)</a:t>
                </a:r>
              </a:p>
            </p:txBody>
          </p:sp>
        </p:grpSp>
        <p:sp>
          <p:nvSpPr>
            <p:cNvPr id="55343" name="Text Box 251"/>
            <p:cNvSpPr txBox="1">
              <a:spLocks noChangeArrowheads="1"/>
            </p:cNvSpPr>
            <p:nvPr/>
          </p:nvSpPr>
          <p:spPr bwMode="auto">
            <a:xfrm>
              <a:off x="3365" y="2704"/>
              <a:ext cx="3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44" name="Line 252"/>
            <p:cNvSpPr>
              <a:spLocks noChangeShapeType="1"/>
            </p:cNvSpPr>
            <p:nvPr/>
          </p:nvSpPr>
          <p:spPr bwMode="auto">
            <a:xfrm>
              <a:off x="3651" y="2542"/>
              <a:ext cx="81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45" name="Line 253"/>
            <p:cNvSpPr>
              <a:spLocks noChangeShapeType="1"/>
            </p:cNvSpPr>
            <p:nvPr/>
          </p:nvSpPr>
          <p:spPr bwMode="auto">
            <a:xfrm>
              <a:off x="3198" y="2542"/>
              <a:ext cx="23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46" name="Text Box 254"/>
            <p:cNvSpPr txBox="1">
              <a:spLocks noChangeArrowheads="1"/>
            </p:cNvSpPr>
            <p:nvPr/>
          </p:nvSpPr>
          <p:spPr bwMode="auto">
            <a:xfrm>
              <a:off x="4059" y="2750"/>
              <a:ext cx="2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55347" name="Group 255"/>
            <p:cNvGrpSpPr>
              <a:grpSpLocks/>
            </p:cNvGrpSpPr>
            <p:nvPr/>
          </p:nvGrpSpPr>
          <p:grpSpPr bwMode="auto">
            <a:xfrm>
              <a:off x="3279" y="2500"/>
              <a:ext cx="244" cy="788"/>
              <a:chOff x="1572" y="1256"/>
              <a:chExt cx="345" cy="657"/>
            </a:xfrm>
          </p:grpSpPr>
          <p:sp>
            <p:nvSpPr>
              <p:cNvPr id="55356" name="Text Box 256"/>
              <p:cNvSpPr txBox="1">
                <a:spLocks noChangeArrowheads="1"/>
              </p:cNvSpPr>
              <p:nvPr/>
            </p:nvSpPr>
            <p:spPr bwMode="auto">
              <a:xfrm>
                <a:off x="1572" y="1256"/>
                <a:ext cx="345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+</a:t>
                </a:r>
              </a:p>
            </p:txBody>
          </p:sp>
          <p:sp>
            <p:nvSpPr>
              <p:cNvPr id="55357" name="Text Box 257"/>
              <p:cNvSpPr txBox="1">
                <a:spLocks noChangeArrowheads="1"/>
              </p:cNvSpPr>
              <p:nvPr/>
            </p:nvSpPr>
            <p:spPr bwMode="auto">
              <a:xfrm>
                <a:off x="1573" y="1640"/>
                <a:ext cx="323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–</a:t>
                </a:r>
              </a:p>
            </p:txBody>
          </p:sp>
        </p:grpSp>
        <p:grpSp>
          <p:nvGrpSpPr>
            <p:cNvPr id="55348" name="Group 258"/>
            <p:cNvGrpSpPr>
              <a:grpSpLocks/>
            </p:cNvGrpSpPr>
            <p:nvPr/>
          </p:nvGrpSpPr>
          <p:grpSpPr bwMode="auto">
            <a:xfrm>
              <a:off x="4332" y="2769"/>
              <a:ext cx="317" cy="136"/>
              <a:chOff x="1824" y="1680"/>
              <a:chExt cx="192" cy="96"/>
            </a:xfrm>
          </p:grpSpPr>
          <p:sp>
            <p:nvSpPr>
              <p:cNvPr id="55354" name="Line 259"/>
              <p:cNvSpPr>
                <a:spLocks noChangeShapeType="1"/>
              </p:cNvSpPr>
              <p:nvPr/>
            </p:nvSpPr>
            <p:spPr bwMode="auto">
              <a:xfrm>
                <a:off x="1824" y="1680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55" name="Line 260"/>
              <p:cNvSpPr>
                <a:spLocks noChangeShapeType="1"/>
              </p:cNvSpPr>
              <p:nvPr/>
            </p:nvSpPr>
            <p:spPr bwMode="auto">
              <a:xfrm>
                <a:off x="1824" y="1776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5349" name="Line 261"/>
            <p:cNvSpPr>
              <a:spLocks noChangeShapeType="1"/>
            </p:cNvSpPr>
            <p:nvPr/>
          </p:nvSpPr>
          <p:spPr bwMode="auto">
            <a:xfrm flipH="1" flipV="1">
              <a:off x="3379" y="2406"/>
              <a:ext cx="272" cy="136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50" name="Line 262"/>
            <p:cNvSpPr>
              <a:spLocks noChangeShapeType="1"/>
            </p:cNvSpPr>
            <p:nvPr/>
          </p:nvSpPr>
          <p:spPr bwMode="auto">
            <a:xfrm>
              <a:off x="3198" y="3268"/>
              <a:ext cx="127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51" name="Text Box 263"/>
            <p:cNvSpPr txBox="1">
              <a:spLocks noChangeArrowheads="1"/>
            </p:cNvSpPr>
            <p:nvPr/>
          </p:nvSpPr>
          <p:spPr bwMode="auto">
            <a:xfrm>
              <a:off x="4014" y="2224"/>
              <a:ext cx="25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52" name="Text Box 264"/>
            <p:cNvSpPr txBox="1">
              <a:spLocks noChangeArrowheads="1"/>
            </p:cNvSpPr>
            <p:nvPr/>
          </p:nvSpPr>
          <p:spPr bwMode="auto">
            <a:xfrm>
              <a:off x="3282" y="3241"/>
              <a:ext cx="114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 </a:t>
              </a:r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zh-CN" altLang="en-US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)=</a:t>
              </a: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353" name="Rectangle 265"/>
            <p:cNvSpPr>
              <a:spLocks noChangeArrowheads="1"/>
            </p:cNvSpPr>
            <p:nvPr/>
          </p:nvSpPr>
          <p:spPr bwMode="auto">
            <a:xfrm>
              <a:off x="3923" y="2497"/>
              <a:ext cx="297" cy="13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268"/>
          <p:cNvGrpSpPr>
            <a:grpSpLocks/>
          </p:cNvGrpSpPr>
          <p:nvPr/>
        </p:nvGrpSpPr>
        <p:grpSpPr bwMode="auto">
          <a:xfrm>
            <a:off x="3059113" y="3789363"/>
            <a:ext cx="2952750" cy="2306637"/>
            <a:chOff x="1927" y="2387"/>
            <a:chExt cx="1860" cy="1453"/>
          </a:xfrm>
        </p:grpSpPr>
        <p:grpSp>
          <p:nvGrpSpPr>
            <p:cNvPr id="55313" name="Group 220"/>
            <p:cNvGrpSpPr>
              <a:grpSpLocks/>
            </p:cNvGrpSpPr>
            <p:nvPr/>
          </p:nvGrpSpPr>
          <p:grpSpPr bwMode="auto">
            <a:xfrm>
              <a:off x="2154" y="2387"/>
              <a:ext cx="1633" cy="1453"/>
              <a:chOff x="2653" y="2096"/>
              <a:chExt cx="1633" cy="1453"/>
            </a:xfrm>
          </p:grpSpPr>
          <p:sp>
            <p:nvSpPr>
              <p:cNvPr id="55316" name="Oval 221"/>
              <p:cNvSpPr>
                <a:spLocks noChangeArrowheads="1"/>
              </p:cNvSpPr>
              <p:nvPr/>
            </p:nvSpPr>
            <p:spPr bwMode="auto">
              <a:xfrm>
                <a:off x="2653" y="2659"/>
                <a:ext cx="363" cy="36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317" name="Line 222"/>
              <p:cNvSpPr>
                <a:spLocks noChangeShapeType="1"/>
              </p:cNvSpPr>
              <p:nvPr/>
            </p:nvSpPr>
            <p:spPr bwMode="auto">
              <a:xfrm>
                <a:off x="2835" y="2523"/>
                <a:ext cx="0" cy="726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18" name="Line 223"/>
              <p:cNvSpPr>
                <a:spLocks noChangeShapeType="1"/>
              </p:cNvSpPr>
              <p:nvPr/>
            </p:nvSpPr>
            <p:spPr bwMode="auto">
              <a:xfrm flipV="1">
                <a:off x="4105" y="2519"/>
                <a:ext cx="0" cy="231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19" name="Line 224"/>
              <p:cNvSpPr>
                <a:spLocks noChangeShapeType="1"/>
              </p:cNvSpPr>
              <p:nvPr/>
            </p:nvSpPr>
            <p:spPr bwMode="auto">
              <a:xfrm flipV="1">
                <a:off x="4105" y="2870"/>
                <a:ext cx="0" cy="379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55320" name="Group 225"/>
              <p:cNvGrpSpPr>
                <a:grpSpLocks/>
              </p:cNvGrpSpPr>
              <p:nvPr/>
            </p:nvGrpSpPr>
            <p:grpSpPr bwMode="auto">
              <a:xfrm>
                <a:off x="3042" y="2096"/>
                <a:ext cx="691" cy="395"/>
                <a:chOff x="983" y="919"/>
                <a:chExt cx="980" cy="329"/>
              </a:xfrm>
            </p:grpSpPr>
            <p:sp>
              <p:nvSpPr>
                <p:cNvPr id="55336" name="Line 226"/>
                <p:cNvSpPr>
                  <a:spLocks noChangeShapeType="1"/>
                </p:cNvSpPr>
                <p:nvPr/>
              </p:nvSpPr>
              <p:spPr bwMode="auto">
                <a:xfrm flipH="1">
                  <a:off x="1200" y="1104"/>
                  <a:ext cx="144" cy="144"/>
                </a:xfrm>
                <a:prstGeom prst="line">
                  <a:avLst/>
                </a:prstGeom>
                <a:noFill/>
                <a:ln w="38100">
                  <a:solidFill>
                    <a:srgbClr val="FF33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337" name="Text Box 227"/>
                <p:cNvSpPr txBox="1">
                  <a:spLocks noChangeArrowheads="1"/>
                </p:cNvSpPr>
                <p:nvPr/>
              </p:nvSpPr>
              <p:spPr bwMode="auto">
                <a:xfrm>
                  <a:off x="983" y="919"/>
                  <a:ext cx="980" cy="2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S(</a:t>
                  </a:r>
                  <a:r>
                    <a:rPr kumimoji="1" lang="en-US" altLang="zh-CN" b="0" i="1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t</a:t>
                  </a:r>
                  <a:r>
                    <a:rPr kumimoji="1" lang="en-US" altLang="zh-CN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=0)</a:t>
                  </a:r>
                </a:p>
              </p:txBody>
            </p:sp>
          </p:grpSp>
          <p:sp>
            <p:nvSpPr>
              <p:cNvPr id="55321" name="Text Box 228"/>
              <p:cNvSpPr txBox="1">
                <a:spLocks noChangeArrowheads="1"/>
              </p:cNvSpPr>
              <p:nvPr/>
            </p:nvSpPr>
            <p:spPr bwMode="auto">
              <a:xfrm>
                <a:off x="3002" y="2685"/>
                <a:ext cx="35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endPara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322" name="Line 229"/>
              <p:cNvSpPr>
                <a:spLocks noChangeShapeType="1"/>
              </p:cNvSpPr>
              <p:nvPr/>
            </p:nvSpPr>
            <p:spPr bwMode="auto">
              <a:xfrm>
                <a:off x="3288" y="2523"/>
                <a:ext cx="817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23" name="Line 230"/>
              <p:cNvSpPr>
                <a:spLocks noChangeShapeType="1"/>
              </p:cNvSpPr>
              <p:nvPr/>
            </p:nvSpPr>
            <p:spPr bwMode="auto">
              <a:xfrm>
                <a:off x="2835" y="2523"/>
                <a:ext cx="237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24" name="Text Box 231"/>
              <p:cNvSpPr txBox="1">
                <a:spLocks noChangeArrowheads="1"/>
              </p:cNvSpPr>
              <p:nvPr/>
            </p:nvSpPr>
            <p:spPr bwMode="auto">
              <a:xfrm>
                <a:off x="3696" y="2731"/>
                <a:ext cx="24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pSp>
            <p:nvGrpSpPr>
              <p:cNvPr id="55325" name="Group 232"/>
              <p:cNvGrpSpPr>
                <a:grpSpLocks/>
              </p:cNvGrpSpPr>
              <p:nvPr/>
            </p:nvGrpSpPr>
            <p:grpSpPr bwMode="auto">
              <a:xfrm>
                <a:off x="2916" y="2481"/>
                <a:ext cx="244" cy="788"/>
                <a:chOff x="1572" y="1256"/>
                <a:chExt cx="345" cy="657"/>
              </a:xfrm>
            </p:grpSpPr>
            <p:sp>
              <p:nvSpPr>
                <p:cNvPr id="55334" name="Text Box 233"/>
                <p:cNvSpPr txBox="1">
                  <a:spLocks noChangeArrowheads="1"/>
                </p:cNvSpPr>
                <p:nvPr/>
              </p:nvSpPr>
              <p:spPr bwMode="auto">
                <a:xfrm>
                  <a:off x="1572" y="1256"/>
                  <a:ext cx="345" cy="2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</a:p>
              </p:txBody>
            </p:sp>
            <p:sp>
              <p:nvSpPr>
                <p:cNvPr id="55335" name="Text Box 234"/>
                <p:cNvSpPr txBox="1">
                  <a:spLocks noChangeArrowheads="1"/>
                </p:cNvSpPr>
                <p:nvPr/>
              </p:nvSpPr>
              <p:spPr bwMode="auto">
                <a:xfrm>
                  <a:off x="1573" y="1640"/>
                  <a:ext cx="323" cy="2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</a:p>
              </p:txBody>
            </p:sp>
          </p:grpSp>
          <p:grpSp>
            <p:nvGrpSpPr>
              <p:cNvPr id="55326" name="Group 235"/>
              <p:cNvGrpSpPr>
                <a:grpSpLocks/>
              </p:cNvGrpSpPr>
              <p:nvPr/>
            </p:nvGrpSpPr>
            <p:grpSpPr bwMode="auto">
              <a:xfrm>
                <a:off x="3969" y="2750"/>
                <a:ext cx="317" cy="136"/>
                <a:chOff x="1824" y="1680"/>
                <a:chExt cx="192" cy="96"/>
              </a:xfrm>
            </p:grpSpPr>
            <p:sp>
              <p:nvSpPr>
                <p:cNvPr id="55332" name="Line 236"/>
                <p:cNvSpPr>
                  <a:spLocks noChangeShapeType="1"/>
                </p:cNvSpPr>
                <p:nvPr/>
              </p:nvSpPr>
              <p:spPr bwMode="auto">
                <a:xfrm>
                  <a:off x="1824" y="1680"/>
                  <a:ext cx="192" cy="0"/>
                </a:xfrm>
                <a:prstGeom prst="line">
                  <a:avLst/>
                </a:prstGeom>
                <a:noFill/>
                <a:ln w="38100">
                  <a:solidFill>
                    <a:srgbClr val="FF99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5333" name="Line 237"/>
                <p:cNvSpPr>
                  <a:spLocks noChangeShapeType="1"/>
                </p:cNvSpPr>
                <p:nvPr/>
              </p:nvSpPr>
              <p:spPr bwMode="auto">
                <a:xfrm>
                  <a:off x="1824" y="1776"/>
                  <a:ext cx="192" cy="0"/>
                </a:xfrm>
                <a:prstGeom prst="line">
                  <a:avLst/>
                </a:prstGeom>
                <a:noFill/>
                <a:ln w="38100">
                  <a:solidFill>
                    <a:srgbClr val="FF99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55327" name="Line 238"/>
              <p:cNvSpPr>
                <a:spLocks noChangeShapeType="1"/>
              </p:cNvSpPr>
              <p:nvPr/>
            </p:nvSpPr>
            <p:spPr bwMode="auto">
              <a:xfrm flipH="1" flipV="1">
                <a:off x="3016" y="2387"/>
                <a:ext cx="272" cy="136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28" name="Line 239"/>
              <p:cNvSpPr>
                <a:spLocks noChangeShapeType="1"/>
              </p:cNvSpPr>
              <p:nvPr/>
            </p:nvSpPr>
            <p:spPr bwMode="auto">
              <a:xfrm>
                <a:off x="2835" y="3249"/>
                <a:ext cx="1270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329" name="Text Box 240"/>
              <p:cNvSpPr txBox="1">
                <a:spLocks noChangeArrowheads="1"/>
              </p:cNvSpPr>
              <p:nvPr/>
            </p:nvSpPr>
            <p:spPr bwMode="auto">
              <a:xfrm>
                <a:off x="3651" y="2205"/>
                <a:ext cx="253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endPara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5330" name="Text Box 241"/>
              <p:cNvSpPr txBox="1">
                <a:spLocks noChangeArrowheads="1"/>
              </p:cNvSpPr>
              <p:nvPr/>
            </p:nvSpPr>
            <p:spPr bwMode="auto">
              <a:xfrm>
                <a:off x="2954" y="3222"/>
                <a:ext cx="107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b="0" i="1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r>
                  <a:rPr kumimoji="1" lang="en-US" altLang="zh-CN" b="0" i="1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kumimoji="1" lang="en-US" altLang="zh-CN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(0</a:t>
                </a:r>
                <a:r>
                  <a:rPr kumimoji="1" lang="zh-CN" altLang="en-US" b="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－</a:t>
                </a:r>
                <a:r>
                  <a:rPr kumimoji="1" lang="en-US" altLang="zh-CN" b="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)= 0</a:t>
                </a:r>
              </a:p>
            </p:txBody>
          </p:sp>
          <p:sp>
            <p:nvSpPr>
              <p:cNvPr id="55331" name="Rectangle 242"/>
              <p:cNvSpPr>
                <a:spLocks noChangeArrowheads="1"/>
              </p:cNvSpPr>
              <p:nvPr/>
            </p:nvSpPr>
            <p:spPr bwMode="auto">
              <a:xfrm>
                <a:off x="3560" y="2478"/>
                <a:ext cx="297" cy="137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5314" name="Line 266"/>
            <p:cNvSpPr>
              <a:spLocks noChangeShapeType="1"/>
            </p:cNvSpPr>
            <p:nvPr/>
          </p:nvSpPr>
          <p:spPr bwMode="auto">
            <a:xfrm>
              <a:off x="1927" y="3067"/>
              <a:ext cx="181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315" name="Line 267"/>
            <p:cNvSpPr>
              <a:spLocks noChangeShapeType="1"/>
            </p:cNvSpPr>
            <p:nvPr/>
          </p:nvSpPr>
          <p:spPr bwMode="auto">
            <a:xfrm>
              <a:off x="1927" y="3158"/>
              <a:ext cx="181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7244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65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6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56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56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0"/>
                                        <p:tgtEl>
                                          <p:spTgt spid="56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56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6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6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54" grpId="0" build="p" autoUpdateAnimBg="0"/>
      <p:bldP spid="56501" grpId="0" build="p" autoUpdateAnimBg="0"/>
      <p:bldP spid="56503" grpId="0"/>
      <p:bldP spid="56456" grpId="0" animBg="1" autoUpdateAnimBg="0"/>
      <p:bldP spid="56455" grpId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468313" y="692150"/>
            <a:ext cx="7993062" cy="1916113"/>
            <a:chOff x="249" y="182"/>
            <a:chExt cx="5035" cy="1207"/>
          </a:xfrm>
        </p:grpSpPr>
        <p:graphicFrame>
          <p:nvGraphicFramePr>
            <p:cNvPr id="56322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70481896"/>
                </p:ext>
              </p:extLst>
            </p:nvPr>
          </p:nvGraphicFramePr>
          <p:xfrm>
            <a:off x="656" y="182"/>
            <a:ext cx="4342" cy="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50" name="公式" r:id="rId3" imgW="2501640" imgH="355320" progId="Equation.3">
                    <p:embed/>
                  </p:oleObj>
                </mc:Choice>
                <mc:Fallback>
                  <p:oleObj name="公式" r:id="rId3" imgW="2501640" imgH="355320" progId="Equation.3">
                    <p:embed/>
                    <p:pic>
                      <p:nvPicPr>
                        <p:cNvPr id="56322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6" y="182"/>
                          <a:ext cx="4342" cy="614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354" name="AutoShape 4"/>
            <p:cNvSpPr>
              <a:spLocks noChangeArrowheads="1"/>
            </p:cNvSpPr>
            <p:nvPr/>
          </p:nvSpPr>
          <p:spPr bwMode="auto">
            <a:xfrm>
              <a:off x="249" y="1071"/>
              <a:ext cx="1452" cy="318"/>
            </a:xfrm>
            <a:prstGeom prst="wedgeRectCallout">
              <a:avLst>
                <a:gd name="adj1" fmla="val 69421"/>
                <a:gd name="adj2" fmla="val -178616"/>
              </a:avLst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zh-CN" altLang="en-US">
                  <a:solidFill>
                    <a:schemeClr val="bg1"/>
                  </a:solidFill>
                  <a:latin typeface="Times New Roman" panose="02020603050405020304" pitchFamily="18" charset="0"/>
                </a:rPr>
                <a:t>零状态响应</a:t>
              </a:r>
            </a:p>
          </p:txBody>
        </p:sp>
        <p:sp>
          <p:nvSpPr>
            <p:cNvPr id="56355" name="AutoShape 5"/>
            <p:cNvSpPr>
              <a:spLocks noChangeArrowheads="1"/>
            </p:cNvSpPr>
            <p:nvPr/>
          </p:nvSpPr>
          <p:spPr bwMode="auto">
            <a:xfrm>
              <a:off x="3923" y="981"/>
              <a:ext cx="1361" cy="363"/>
            </a:xfrm>
            <a:prstGeom prst="wedgeRectCallout">
              <a:avLst>
                <a:gd name="adj1" fmla="val -74245"/>
                <a:gd name="adj2" fmla="val -123278"/>
              </a:avLst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zh-CN" altLang="en-US">
                  <a:solidFill>
                    <a:schemeClr val="bg1"/>
                  </a:solidFill>
                  <a:latin typeface="Times New Roman" panose="02020603050405020304" pitchFamily="18" charset="0"/>
                </a:rPr>
                <a:t>零输入响应</a:t>
              </a:r>
            </a:p>
          </p:txBody>
        </p:sp>
      </p:grpSp>
      <p:sp>
        <p:nvSpPr>
          <p:cNvPr id="55304" name="Line 8"/>
          <p:cNvSpPr>
            <a:spLocks noChangeShapeType="1"/>
          </p:cNvSpPr>
          <p:nvPr/>
        </p:nvSpPr>
        <p:spPr bwMode="auto">
          <a:xfrm flipV="1">
            <a:off x="3211513" y="2482850"/>
            <a:ext cx="0" cy="36115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48"/>
          <p:cNvGrpSpPr>
            <a:grpSpLocks/>
          </p:cNvGrpSpPr>
          <p:nvPr/>
        </p:nvGrpSpPr>
        <p:grpSpPr bwMode="auto">
          <a:xfrm>
            <a:off x="2820988" y="2171700"/>
            <a:ext cx="4921250" cy="3575050"/>
            <a:chOff x="1777" y="1368"/>
            <a:chExt cx="3100" cy="2252"/>
          </a:xfrm>
        </p:grpSpPr>
        <p:sp>
          <p:nvSpPr>
            <p:cNvPr id="56350" name="Line 7"/>
            <p:cNvSpPr>
              <a:spLocks noChangeShapeType="1"/>
            </p:cNvSpPr>
            <p:nvPr/>
          </p:nvSpPr>
          <p:spPr bwMode="auto">
            <a:xfrm>
              <a:off x="1786" y="3330"/>
              <a:ext cx="2908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1" name="Text Box 9"/>
            <p:cNvSpPr txBox="1">
              <a:spLocks noChangeArrowheads="1"/>
            </p:cNvSpPr>
            <p:nvPr/>
          </p:nvSpPr>
          <p:spPr bwMode="auto">
            <a:xfrm>
              <a:off x="4690" y="3094"/>
              <a:ext cx="18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3200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sz="3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352" name="Text Box 10"/>
            <p:cNvSpPr txBox="1">
              <a:spLocks noChangeArrowheads="1"/>
            </p:cNvSpPr>
            <p:nvPr/>
          </p:nvSpPr>
          <p:spPr bwMode="auto">
            <a:xfrm>
              <a:off x="2050" y="1368"/>
              <a:ext cx="322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3200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3200" b="0" i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sz="3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353" name="Text Box 11"/>
            <p:cNvSpPr txBox="1">
              <a:spLocks noChangeArrowheads="1"/>
            </p:cNvSpPr>
            <p:nvPr/>
          </p:nvSpPr>
          <p:spPr bwMode="auto">
            <a:xfrm>
              <a:off x="1777" y="3293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4" name="Group 50"/>
          <p:cNvGrpSpPr>
            <a:grpSpLocks/>
          </p:cNvGrpSpPr>
          <p:nvPr/>
        </p:nvGrpSpPr>
        <p:grpSpPr bwMode="auto">
          <a:xfrm>
            <a:off x="2555875" y="3068638"/>
            <a:ext cx="4537075" cy="2168525"/>
            <a:chOff x="1610" y="1933"/>
            <a:chExt cx="2858" cy="1366"/>
          </a:xfrm>
        </p:grpSpPr>
        <p:sp>
          <p:nvSpPr>
            <p:cNvPr id="56346" name="Line 13"/>
            <p:cNvSpPr>
              <a:spLocks noChangeShapeType="1"/>
            </p:cNvSpPr>
            <p:nvPr/>
          </p:nvSpPr>
          <p:spPr bwMode="auto">
            <a:xfrm>
              <a:off x="2018" y="2115"/>
              <a:ext cx="1951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47" name="Text Box 14"/>
            <p:cNvSpPr txBox="1">
              <a:spLocks noChangeArrowheads="1"/>
            </p:cNvSpPr>
            <p:nvPr/>
          </p:nvSpPr>
          <p:spPr bwMode="auto">
            <a:xfrm>
              <a:off x="1610" y="1933"/>
              <a:ext cx="3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</a:p>
          </p:txBody>
        </p:sp>
        <p:sp>
          <p:nvSpPr>
            <p:cNvPr id="56348" name="Freeform 16"/>
            <p:cNvSpPr>
              <a:spLocks/>
            </p:cNvSpPr>
            <p:nvPr/>
          </p:nvSpPr>
          <p:spPr bwMode="auto">
            <a:xfrm>
              <a:off x="2033" y="2160"/>
              <a:ext cx="1890" cy="1139"/>
            </a:xfrm>
            <a:custGeom>
              <a:avLst/>
              <a:gdLst>
                <a:gd name="T0" fmla="*/ 0 w 1344"/>
                <a:gd name="T1" fmla="*/ 344 h 344"/>
                <a:gd name="T2" fmla="*/ 288 w 1344"/>
                <a:gd name="T3" fmla="*/ 152 h 344"/>
                <a:gd name="T4" fmla="*/ 624 w 1344"/>
                <a:gd name="T5" fmla="*/ 56 h 344"/>
                <a:gd name="T6" fmla="*/ 1104 w 1344"/>
                <a:gd name="T7" fmla="*/ 8 h 344"/>
                <a:gd name="T8" fmla="*/ 1344 w 1344"/>
                <a:gd name="T9" fmla="*/ 8 h 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4"/>
                <a:gd name="T16" fmla="*/ 0 h 344"/>
                <a:gd name="T17" fmla="*/ 1344 w 1344"/>
                <a:gd name="T18" fmla="*/ 344 h 3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4" h="344">
                  <a:moveTo>
                    <a:pt x="0" y="344"/>
                  </a:moveTo>
                  <a:cubicBezTo>
                    <a:pt x="92" y="272"/>
                    <a:pt x="184" y="200"/>
                    <a:pt x="288" y="152"/>
                  </a:cubicBezTo>
                  <a:cubicBezTo>
                    <a:pt x="392" y="104"/>
                    <a:pt x="488" y="80"/>
                    <a:pt x="624" y="56"/>
                  </a:cubicBezTo>
                  <a:cubicBezTo>
                    <a:pt x="760" y="32"/>
                    <a:pt x="984" y="16"/>
                    <a:pt x="1104" y="8"/>
                  </a:cubicBezTo>
                  <a:cubicBezTo>
                    <a:pt x="1224" y="0"/>
                    <a:pt x="1304" y="8"/>
                    <a:pt x="1344" y="8"/>
                  </a:cubicBezTo>
                </a:path>
              </a:pathLst>
            </a:custGeom>
            <a:noFill/>
            <a:ln w="28575">
              <a:solidFill>
                <a:srgbClr val="FF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349" name="AutoShape 17" descr="羊皮纸"/>
            <p:cNvSpPr>
              <a:spLocks noChangeArrowheads="1"/>
            </p:cNvSpPr>
            <p:nvPr/>
          </p:nvSpPr>
          <p:spPr bwMode="auto">
            <a:xfrm>
              <a:off x="3243" y="2614"/>
              <a:ext cx="1225" cy="342"/>
            </a:xfrm>
            <a:prstGeom prst="wedgeRectCallout">
              <a:avLst>
                <a:gd name="adj1" fmla="val -74083"/>
                <a:gd name="adj2" fmla="val -126606"/>
              </a:avLst>
            </a:prstGeom>
            <a:solidFill>
              <a:schemeClr val="accent1"/>
            </a:solidFill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zh-CN" altLang="en-US">
                  <a:solidFill>
                    <a:schemeClr val="tx1"/>
                  </a:solidFill>
                  <a:latin typeface="Times New Roman" panose="02020603050405020304" pitchFamily="18" charset="0"/>
                </a:rPr>
                <a:t>零状态响应</a:t>
              </a:r>
            </a:p>
          </p:txBody>
        </p:sp>
      </p:grpSp>
      <p:grpSp>
        <p:nvGrpSpPr>
          <p:cNvPr id="5" name="Group 47"/>
          <p:cNvGrpSpPr>
            <a:grpSpLocks/>
          </p:cNvGrpSpPr>
          <p:nvPr/>
        </p:nvGrpSpPr>
        <p:grpSpPr bwMode="auto">
          <a:xfrm>
            <a:off x="2771775" y="2643187"/>
            <a:ext cx="3424238" cy="1812925"/>
            <a:chOff x="1746" y="1665"/>
            <a:chExt cx="2157" cy="1142"/>
          </a:xfrm>
        </p:grpSpPr>
        <p:grpSp>
          <p:nvGrpSpPr>
            <p:cNvPr id="56342" name="Group 46"/>
            <p:cNvGrpSpPr>
              <a:grpSpLocks/>
            </p:cNvGrpSpPr>
            <p:nvPr/>
          </p:nvGrpSpPr>
          <p:grpSpPr bwMode="auto">
            <a:xfrm>
              <a:off x="2018" y="1665"/>
              <a:ext cx="1885" cy="1142"/>
              <a:chOff x="2038" y="1665"/>
              <a:chExt cx="1885" cy="1142"/>
            </a:xfrm>
          </p:grpSpPr>
          <p:sp>
            <p:nvSpPr>
              <p:cNvPr id="56344" name="Freeform 19"/>
              <p:cNvSpPr>
                <a:spLocks/>
              </p:cNvSpPr>
              <p:nvPr/>
            </p:nvSpPr>
            <p:spPr bwMode="auto">
              <a:xfrm>
                <a:off x="2038" y="2160"/>
                <a:ext cx="1885" cy="647"/>
              </a:xfrm>
              <a:custGeom>
                <a:avLst/>
                <a:gdLst>
                  <a:gd name="T0" fmla="*/ 0 w 1344"/>
                  <a:gd name="T1" fmla="*/ 344 h 344"/>
                  <a:gd name="T2" fmla="*/ 288 w 1344"/>
                  <a:gd name="T3" fmla="*/ 152 h 344"/>
                  <a:gd name="T4" fmla="*/ 624 w 1344"/>
                  <a:gd name="T5" fmla="*/ 56 h 344"/>
                  <a:gd name="T6" fmla="*/ 1104 w 1344"/>
                  <a:gd name="T7" fmla="*/ 8 h 344"/>
                  <a:gd name="T8" fmla="*/ 1344 w 1344"/>
                  <a:gd name="T9" fmla="*/ 8 h 3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344"/>
                  <a:gd name="T16" fmla="*/ 0 h 344"/>
                  <a:gd name="T17" fmla="*/ 1344 w 1344"/>
                  <a:gd name="T18" fmla="*/ 344 h 3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344" h="344">
                    <a:moveTo>
                      <a:pt x="0" y="344"/>
                    </a:moveTo>
                    <a:cubicBezTo>
                      <a:pt x="92" y="272"/>
                      <a:pt x="184" y="200"/>
                      <a:pt x="288" y="152"/>
                    </a:cubicBezTo>
                    <a:cubicBezTo>
                      <a:pt x="392" y="104"/>
                      <a:pt x="488" y="80"/>
                      <a:pt x="624" y="56"/>
                    </a:cubicBezTo>
                    <a:cubicBezTo>
                      <a:pt x="760" y="32"/>
                      <a:pt x="984" y="16"/>
                      <a:pt x="1104" y="8"/>
                    </a:cubicBezTo>
                    <a:cubicBezTo>
                      <a:pt x="1224" y="0"/>
                      <a:pt x="1304" y="8"/>
                      <a:pt x="1344" y="8"/>
                    </a:cubicBezTo>
                  </a:path>
                </a:pathLst>
              </a:custGeom>
              <a:noFill/>
              <a:ln w="28575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6345" name="AutoShape 21"/>
              <p:cNvSpPr>
                <a:spLocks noChangeArrowheads="1"/>
              </p:cNvSpPr>
              <p:nvPr/>
            </p:nvSpPr>
            <p:spPr bwMode="auto">
              <a:xfrm>
                <a:off x="2408" y="1665"/>
                <a:ext cx="1096" cy="330"/>
              </a:xfrm>
              <a:prstGeom prst="wedgeRectCallout">
                <a:avLst>
                  <a:gd name="adj1" fmla="val -51458"/>
                  <a:gd name="adj2" fmla="val 186366"/>
                </a:avLst>
              </a:prstGeom>
              <a:solidFill>
                <a:srgbClr val="FFC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zh-CN" altLang="en-US">
                    <a:solidFill>
                      <a:schemeClr val="tx1"/>
                    </a:solidFill>
                    <a:latin typeface="Times New Roman" panose="02020603050405020304" pitchFamily="18" charset="0"/>
                  </a:rPr>
                  <a:t>全响应</a:t>
                </a:r>
              </a:p>
            </p:txBody>
          </p:sp>
        </p:grpSp>
        <p:sp>
          <p:nvSpPr>
            <p:cNvPr id="56343" name="Line 20"/>
            <p:cNvSpPr>
              <a:spLocks noChangeShapeType="1"/>
            </p:cNvSpPr>
            <p:nvPr/>
          </p:nvSpPr>
          <p:spPr bwMode="auto">
            <a:xfrm>
              <a:off x="1746" y="2795"/>
              <a:ext cx="286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7" name="Group 49"/>
          <p:cNvGrpSpPr>
            <a:grpSpLocks/>
          </p:cNvGrpSpPr>
          <p:nvPr/>
        </p:nvGrpSpPr>
        <p:grpSpPr bwMode="auto">
          <a:xfrm>
            <a:off x="2555875" y="3846513"/>
            <a:ext cx="5762625" cy="2317750"/>
            <a:chOff x="1610" y="2423"/>
            <a:chExt cx="3630" cy="1460"/>
          </a:xfrm>
        </p:grpSpPr>
        <p:sp>
          <p:nvSpPr>
            <p:cNvPr id="56338" name="Freeform 26"/>
            <p:cNvSpPr>
              <a:spLocks/>
            </p:cNvSpPr>
            <p:nvPr/>
          </p:nvSpPr>
          <p:spPr bwMode="auto">
            <a:xfrm flipV="1">
              <a:off x="2018" y="2795"/>
              <a:ext cx="1957" cy="474"/>
            </a:xfrm>
            <a:custGeom>
              <a:avLst/>
              <a:gdLst>
                <a:gd name="T0" fmla="*/ 0 w 1344"/>
                <a:gd name="T1" fmla="*/ 344 h 344"/>
                <a:gd name="T2" fmla="*/ 288 w 1344"/>
                <a:gd name="T3" fmla="*/ 152 h 344"/>
                <a:gd name="T4" fmla="*/ 624 w 1344"/>
                <a:gd name="T5" fmla="*/ 56 h 344"/>
                <a:gd name="T6" fmla="*/ 1104 w 1344"/>
                <a:gd name="T7" fmla="*/ 8 h 344"/>
                <a:gd name="T8" fmla="*/ 1344 w 1344"/>
                <a:gd name="T9" fmla="*/ 8 h 3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44"/>
                <a:gd name="T16" fmla="*/ 0 h 344"/>
                <a:gd name="T17" fmla="*/ 1344 w 1344"/>
                <a:gd name="T18" fmla="*/ 344 h 3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44" h="344">
                  <a:moveTo>
                    <a:pt x="0" y="344"/>
                  </a:moveTo>
                  <a:cubicBezTo>
                    <a:pt x="92" y="272"/>
                    <a:pt x="184" y="200"/>
                    <a:pt x="288" y="152"/>
                  </a:cubicBezTo>
                  <a:cubicBezTo>
                    <a:pt x="392" y="104"/>
                    <a:pt x="488" y="80"/>
                    <a:pt x="624" y="56"/>
                  </a:cubicBezTo>
                  <a:cubicBezTo>
                    <a:pt x="760" y="32"/>
                    <a:pt x="984" y="16"/>
                    <a:pt x="1104" y="8"/>
                  </a:cubicBezTo>
                  <a:cubicBezTo>
                    <a:pt x="1224" y="0"/>
                    <a:pt x="1304" y="8"/>
                    <a:pt x="1344" y="8"/>
                  </a:cubicBezTo>
                </a:path>
              </a:pathLst>
            </a:custGeom>
            <a:noFill/>
            <a:ln w="28575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339" name="AutoShape 27" descr="花束"/>
            <p:cNvSpPr>
              <a:spLocks noChangeArrowheads="1"/>
            </p:cNvSpPr>
            <p:nvPr/>
          </p:nvSpPr>
          <p:spPr bwMode="auto">
            <a:xfrm>
              <a:off x="3696" y="3521"/>
              <a:ext cx="1544" cy="362"/>
            </a:xfrm>
            <a:prstGeom prst="wedgeRectCallout">
              <a:avLst>
                <a:gd name="adj1" fmla="val -87370"/>
                <a:gd name="adj2" fmla="val -130111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zh-CN" altLang="en-US">
                  <a:solidFill>
                    <a:schemeClr val="tx1"/>
                  </a:solidFill>
                  <a:latin typeface="Times New Roman" panose="02020603050405020304" pitchFamily="18" charset="0"/>
                </a:rPr>
                <a:t>零输入响应</a:t>
              </a:r>
            </a:p>
          </p:txBody>
        </p:sp>
        <p:sp>
          <p:nvSpPr>
            <p:cNvPr id="56340" name="Text Box 28"/>
            <p:cNvSpPr txBox="1">
              <a:spLocks noChangeArrowheads="1"/>
            </p:cNvSpPr>
            <p:nvPr/>
          </p:nvSpPr>
          <p:spPr bwMode="auto">
            <a:xfrm>
              <a:off x="1610" y="2423"/>
              <a:ext cx="35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b="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341" name="Line 29"/>
            <p:cNvSpPr>
              <a:spLocks noChangeShapeType="1"/>
            </p:cNvSpPr>
            <p:nvPr/>
          </p:nvSpPr>
          <p:spPr bwMode="auto">
            <a:xfrm>
              <a:off x="1722" y="2795"/>
              <a:ext cx="296" cy="8"/>
            </a:xfrm>
            <a:prstGeom prst="line">
              <a:avLst/>
            </a:prstGeom>
            <a:noFill/>
            <a:ln w="28575">
              <a:solidFill>
                <a:srgbClr val="66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034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D30FCD-CA4C-4EF9-B4A4-889A03296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67AB18-34C9-4D5A-875D-BD1CAECB51F7}" type="datetime1">
              <a:rPr lang="zh-CN" altLang="en-US" smtClean="0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956F58-E70F-4A0F-937F-10364CB3F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324495-3F6A-4CC3-9D6B-65821DDA1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61F96-7CCE-4CED-9590-79D24BD4E88E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D6419AB-CAF7-4008-AD5E-2CAEC57FD32C}"/>
                  </a:ext>
                </a:extLst>
              </p:cNvPr>
              <p:cNvSpPr txBox="1"/>
              <p:nvPr/>
            </p:nvSpPr>
            <p:spPr>
              <a:xfrm>
                <a:off x="611560" y="332656"/>
                <a:ext cx="8136904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/>
                  <a:t>三要素法具体计算步骤：</a:t>
                </a:r>
                <a:endParaRPr lang="en-US" altLang="zh-CN" sz="3600" dirty="0"/>
              </a:p>
              <a:p>
                <a:endParaRPr lang="en-US" altLang="zh-CN" sz="3600" dirty="0"/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zh-CN" altLang="en-US" sz="2800" dirty="0">
                    <a:solidFill>
                      <a:srgbClr val="FF0000"/>
                    </a:solidFill>
                  </a:rPr>
                  <a:t>认真观察电路及其变化</a:t>
                </a:r>
                <a:endParaRPr lang="en-US" altLang="zh-CN" sz="2800" dirty="0">
                  <a:solidFill>
                    <a:srgbClr val="FF0000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endParaRPr lang="en-US" altLang="zh-CN" sz="2800" dirty="0"/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zh-CN" altLang="en-US" sz="2800" dirty="0"/>
                  <a:t>针对换路前电路，计算初始值（通常为连续换路，电容电压，电感电流）：</a:t>
                </a:r>
                <a:r>
                  <a:rPr lang="en-US" altLang="zh-CN" sz="2800" dirty="0"/>
                  <a:t> 0</a:t>
                </a:r>
                <a:r>
                  <a:rPr lang="zh-CN" altLang="en-US" sz="2800" baseline="-25000" dirty="0"/>
                  <a:t>－</a:t>
                </a:r>
                <a:r>
                  <a:rPr lang="en-US" altLang="zh-CN" sz="2800" dirty="0"/>
                  <a:t> =&gt; 0</a:t>
                </a:r>
                <a:r>
                  <a:rPr lang="en-US" altLang="zh-CN" sz="2800" baseline="-25000" dirty="0"/>
                  <a:t>+ </a:t>
                </a:r>
                <a:endParaRPr lang="en-US" altLang="zh-CN" sz="2800" dirty="0"/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endParaRPr lang="en-US" altLang="zh-CN" sz="2800" dirty="0"/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zh-CN" altLang="en-US" sz="2800" dirty="0"/>
                  <a:t>针对换路后电路，计算时间常数：关键为等效电阻计算</a:t>
                </a:r>
                <a:endParaRPr lang="en-US" altLang="zh-CN" sz="2800" dirty="0"/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endParaRPr lang="en-US" altLang="zh-CN" sz="2800" dirty="0"/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zh-CN" altLang="en-US" sz="2800" dirty="0"/>
                  <a:t>针对换路后电路，计算稳态值</a:t>
                </a:r>
                <a:r>
                  <a:rPr lang="en-US" altLang="zh-CN" sz="2800" dirty="0"/>
                  <a:t>: 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D6419AB-CAF7-4008-AD5E-2CAEC57FD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32656"/>
                <a:ext cx="8136904" cy="5078313"/>
              </a:xfrm>
              <a:prstGeom prst="rect">
                <a:avLst/>
              </a:prstGeom>
              <a:blipFill>
                <a:blip r:embed="rId2"/>
                <a:stretch>
                  <a:fillRect l="-2247" t="-2401" r="-1199" b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4FBF048C-0FC0-4BFD-9A51-C0EE3DF0295F}"/>
              </a:ext>
            </a:extLst>
          </p:cNvPr>
          <p:cNvSpPr txBox="1"/>
          <p:nvPr/>
        </p:nvSpPr>
        <p:spPr>
          <a:xfrm>
            <a:off x="203096" y="5542301"/>
            <a:ext cx="8737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建议都从系统状态变量（电容电压和电感电流）的计算开始，非状态变量的计算可基于计算结果进一步得到</a:t>
            </a:r>
          </a:p>
        </p:txBody>
      </p:sp>
    </p:spTree>
    <p:extLst>
      <p:ext uri="{BB962C8B-B14F-4D97-AF65-F5344CB8AC3E}">
        <p14:creationId xmlns:p14="http://schemas.microsoft.com/office/powerpoint/2010/main" val="80712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EB43CB-9EB4-4CDE-821D-867E5D1BB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67AB18-34C9-4D5A-875D-BD1CAECB51F7}" type="datetime1">
              <a:rPr lang="zh-CN" altLang="en-US" smtClean="0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EBF933-8FFE-4103-A36E-46EB070BA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F0C386-133B-42EB-94BB-7F38DEA9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61F96-7CCE-4CED-9590-79D24BD4E88E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058090-B7B2-46B3-92CE-E8A8B0820ECA}"/>
              </a:ext>
            </a:extLst>
          </p:cNvPr>
          <p:cNvSpPr txBox="1"/>
          <p:nvPr/>
        </p:nvSpPr>
        <p:spPr>
          <a:xfrm>
            <a:off x="1110104" y="980728"/>
            <a:ext cx="768030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3200" dirty="0"/>
              <a:t>对时间常数的记忆：</a:t>
            </a:r>
            <a:endParaRPr lang="en-US" altLang="zh-CN" sz="3200" dirty="0"/>
          </a:p>
          <a:p>
            <a:pPr marL="514350" indent="-514350">
              <a:buAutoNum type="arabicPeriod"/>
            </a:pPr>
            <a:endParaRPr lang="en-US" altLang="zh-CN" sz="3200" dirty="0"/>
          </a:p>
          <a:p>
            <a:pPr marL="514350" indent="-514350">
              <a:buAutoNum type="arabicPeriod"/>
            </a:pPr>
            <a:endParaRPr lang="en-US" altLang="zh-CN" sz="3200" dirty="0"/>
          </a:p>
          <a:p>
            <a:pPr marL="514350" indent="-514350">
              <a:buAutoNum type="arabicPeriod"/>
            </a:pPr>
            <a:endParaRPr lang="en-US" altLang="zh-CN" sz="3200" dirty="0"/>
          </a:p>
          <a:p>
            <a:pPr marL="514350" indent="-514350">
              <a:buAutoNum type="arabicPeriod"/>
            </a:pPr>
            <a:endParaRPr lang="en-US" altLang="zh-CN" sz="3200" dirty="0"/>
          </a:p>
          <a:p>
            <a:pPr marL="514350" indent="-514350">
              <a:buAutoNum type="arabicPeriod"/>
            </a:pPr>
            <a:endParaRPr lang="en-US" altLang="zh-CN" sz="3200" dirty="0"/>
          </a:p>
          <a:p>
            <a:pPr marL="514350" indent="-514350">
              <a:buAutoNum type="arabicPeriod"/>
            </a:pPr>
            <a:endParaRPr lang="en-US" altLang="zh-CN" sz="3200" dirty="0"/>
          </a:p>
          <a:p>
            <a:pPr marL="514350" indent="-514350">
              <a:buAutoNum type="arabicPeriod"/>
            </a:pPr>
            <a:r>
              <a:rPr lang="zh-CN" altLang="en-US" sz="3200" dirty="0"/>
              <a:t>全响应公式（是最为普适的表达式）：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A74E08-E28D-4F92-83B0-1EA3EC7D4AAC}"/>
              </a:ext>
            </a:extLst>
          </p:cNvPr>
          <p:cNvSpPr/>
          <p:nvPr/>
        </p:nvSpPr>
        <p:spPr>
          <a:xfrm>
            <a:off x="2771800" y="1772816"/>
            <a:ext cx="22108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3600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  = R     C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B67F7E-66B2-4443-A3FF-E682AA9AE56C}"/>
              </a:ext>
            </a:extLst>
          </p:cNvPr>
          <p:cNvSpPr/>
          <p:nvPr/>
        </p:nvSpPr>
        <p:spPr>
          <a:xfrm>
            <a:off x="2839002" y="2994051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</a:t>
            </a:r>
            <a:r>
              <a:rPr lang="en-US" altLang="zh-CN" sz="3600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 = </a:t>
            </a:r>
            <a:r>
              <a:rPr lang="en-US" altLang="zh-CN" sz="3600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G     L</a:t>
            </a:r>
            <a:endParaRPr lang="zh-CN" altLang="en-US" sz="3600" dirty="0"/>
          </a:p>
        </p:txBody>
      </p:sp>
      <p:graphicFrame>
        <p:nvGraphicFramePr>
          <p:cNvPr id="8" name="Object 50">
            <a:extLst>
              <a:ext uri="{FF2B5EF4-FFF2-40B4-BE49-F238E27FC236}">
                <a16:creationId xmlns:a16="http://schemas.microsoft.com/office/drawing/2014/main" id="{A4AA7695-8391-498A-B306-E2B12FDF62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97929"/>
              </p:ext>
            </p:extLst>
          </p:nvPr>
        </p:nvGraphicFramePr>
        <p:xfrm>
          <a:off x="1825740" y="5012601"/>
          <a:ext cx="500380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1" name="公式" r:id="rId3" imgW="2070100" imgH="406400" progId="Equation.3">
                  <p:embed/>
                </p:oleObj>
              </mc:Choice>
              <mc:Fallback>
                <p:oleObj name="公式" r:id="rId3" imgW="2070100" imgH="406400" progId="Equation.3">
                  <p:embed/>
                  <p:pic>
                    <p:nvPicPr>
                      <p:cNvPr id="7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740" y="5012601"/>
                        <a:ext cx="5003800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21745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55340E-6AFA-4689-9F7B-03B2F2E81630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2021/4/16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126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126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71F52D6-98A5-40C0-88DF-E4B31B78EAE6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230402" name="Rectangle 2"/>
          <p:cNvSpPr>
            <a:spLocks noGrp="1" noChangeArrowheads="1"/>
          </p:cNvSpPr>
          <p:nvPr>
            <p:ph type="title"/>
          </p:nvPr>
        </p:nvSpPr>
        <p:spPr>
          <a:xfrm>
            <a:off x="331910" y="563544"/>
            <a:ext cx="8458200" cy="5334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Practice</a:t>
            </a:r>
          </a:p>
        </p:txBody>
      </p:sp>
      <p:sp>
        <p:nvSpPr>
          <p:cNvPr id="230407" name="Rectangle 7"/>
          <p:cNvSpPr>
            <a:spLocks noChangeArrowheads="1"/>
          </p:cNvSpPr>
          <p:nvPr/>
        </p:nvSpPr>
        <p:spPr bwMode="auto">
          <a:xfrm>
            <a:off x="2122610" y="639744"/>
            <a:ext cx="3721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Find </a:t>
            </a:r>
            <a:r>
              <a:rPr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u</a:t>
            </a:r>
            <a:r>
              <a:rPr lang="en-US" altLang="zh-CN" sz="2400" baseline="-250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c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, </a:t>
            </a:r>
            <a:r>
              <a:rPr lang="en-US" altLang="zh-CN" sz="2400" i="1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u</a:t>
            </a:r>
            <a:r>
              <a:rPr lang="en-US" altLang="zh-CN" sz="2400" baseline="-25000" dirty="0" err="1">
                <a:effectLst>
                  <a:outerShdw blurRad="38100" dist="38100" dir="2700000" algn="tl">
                    <a:srgbClr val="C0C0C0"/>
                  </a:outerShdw>
                </a:effectLst>
              </a:rPr>
              <a:t>R</a:t>
            </a:r>
            <a:r>
              <a:rPr lang="en-US" altLang="zh-CN" sz="2400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for </a:t>
            </a:r>
            <a:r>
              <a:rPr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&gt;0.</a:t>
            </a:r>
          </a:p>
        </p:txBody>
      </p:sp>
      <p:graphicFrame>
        <p:nvGraphicFramePr>
          <p:cNvPr id="11271" name="Object 22"/>
          <p:cNvGraphicFramePr>
            <a:graphicFrameLocks noChangeAspect="1"/>
          </p:cNvGraphicFramePr>
          <p:nvPr/>
        </p:nvGraphicFramePr>
        <p:xfrm>
          <a:off x="4572000" y="381000"/>
          <a:ext cx="4340225" cy="193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6" name="VISIO" r:id="rId3" imgW="2190939" imgH="941560" progId="Visio.Drawing.5">
                  <p:embed/>
                </p:oleObj>
              </mc:Choice>
              <mc:Fallback>
                <p:oleObj name="VISIO" r:id="rId3" imgW="2190939" imgH="941560" progId="Visio.Drawing.5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381000"/>
                        <a:ext cx="4340225" cy="193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0425" name="Rectangle 25"/>
          <p:cNvSpPr>
            <a:spLocks noChangeArrowheads="1"/>
          </p:cNvSpPr>
          <p:nvPr/>
        </p:nvSpPr>
        <p:spPr bwMode="auto">
          <a:xfrm>
            <a:off x="467544" y="2458805"/>
            <a:ext cx="2746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三要素法：</a:t>
            </a:r>
          </a:p>
        </p:txBody>
      </p:sp>
      <p:graphicFrame>
        <p:nvGraphicFramePr>
          <p:cNvPr id="230432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360033"/>
              </p:ext>
            </p:extLst>
          </p:nvPr>
        </p:nvGraphicFramePr>
        <p:xfrm>
          <a:off x="358007" y="3068405"/>
          <a:ext cx="17240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7" name="Equation" r:id="rId5" imgW="863225" imgH="228501" progId="Equation.3">
                  <p:embed/>
                </p:oleObj>
              </mc:Choice>
              <mc:Fallback>
                <p:oleObj name="Equation" r:id="rId5" imgW="863225" imgH="228501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007" y="3068405"/>
                        <a:ext cx="172402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33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824601"/>
              </p:ext>
            </p:extLst>
          </p:nvPr>
        </p:nvGraphicFramePr>
        <p:xfrm>
          <a:off x="2512244" y="3035067"/>
          <a:ext cx="16224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8" name="Equation" r:id="rId7" imgW="812447" imgH="228501" progId="Equation.3">
                  <p:embed/>
                </p:oleObj>
              </mc:Choice>
              <mc:Fallback>
                <p:oleObj name="Equation" r:id="rId7" imgW="812447" imgH="228501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2244" y="3035067"/>
                        <a:ext cx="162242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34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748118"/>
              </p:ext>
            </p:extLst>
          </p:nvPr>
        </p:nvGraphicFramePr>
        <p:xfrm>
          <a:off x="405632" y="3611330"/>
          <a:ext cx="14954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9" name="Equation" r:id="rId9" imgW="748975" imgH="177723" progId="Equation.3">
                  <p:embed/>
                </p:oleObj>
              </mc:Choice>
              <mc:Fallback>
                <p:oleObj name="Equation" r:id="rId9" imgW="748975" imgH="177723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632" y="3611330"/>
                        <a:ext cx="1495425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30436" name="Object 36"/>
              <p:cNvSpPr txBox="1"/>
              <p:nvPr/>
            </p:nvSpPr>
            <p:spPr bwMode="auto">
              <a:xfrm>
                <a:off x="250373" y="4052654"/>
                <a:ext cx="4597077" cy="1536586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zh-CN" altLang="en-US" sz="20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e>
                      </m:d>
                    </m:oMath>
                  </m:oMathPara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r>
                  <a:rPr lang="en-US" altLang="zh-CN" sz="2000" dirty="0"/>
                  <a:t>         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11−</m:t>
                    </m:r>
                    <m:sSup>
                      <m:sSup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altLang="zh-CN" sz="20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d>
                      <m:d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=10−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=−1+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zh-CN" altLang="en-US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den>
                        </m:f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/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/>
                <a:r>
                  <a:rPr lang="en-US" altLang="zh-CN" sz="2000" dirty="0"/>
                  <a:t> 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230436" name="Object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373" y="4052654"/>
                <a:ext cx="4597077" cy="153658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0437" name="Object 37"/>
          <p:cNvGraphicFramePr>
            <a:graphicFrameLocks noChangeAspect="1"/>
          </p:cNvGraphicFramePr>
          <p:nvPr/>
        </p:nvGraphicFramePr>
        <p:xfrm>
          <a:off x="4572000" y="4652963"/>
          <a:ext cx="4340225" cy="193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70" name="Visio" r:id="rId12" imgW="2197560" imgH="997839" progId="Visio.Drawing.11">
                  <p:embed/>
                </p:oleObj>
              </mc:Choice>
              <mc:Fallback>
                <p:oleObj name="Visio" r:id="rId12" imgW="2197560" imgH="997839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4652963"/>
                        <a:ext cx="4340225" cy="193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0439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8920789"/>
              </p:ext>
            </p:extLst>
          </p:nvPr>
        </p:nvGraphicFramePr>
        <p:xfrm>
          <a:off x="4550094" y="2523098"/>
          <a:ext cx="4340225" cy="193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71" name="Visio" r:id="rId14" imgW="2197560" imgH="997839" progId="Visio.Drawing.11">
                  <p:embed/>
                </p:oleObj>
              </mc:Choice>
              <mc:Fallback>
                <p:oleObj name="Visio" r:id="rId14" imgW="2197560" imgH="997839" progId="Visio.Drawing.11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0094" y="2523098"/>
                        <a:ext cx="4340225" cy="193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AA89B74C-F30E-496B-A1D1-F63DC2B10020}"/>
              </a:ext>
            </a:extLst>
          </p:cNvPr>
          <p:cNvSpPr txBox="1"/>
          <p:nvPr/>
        </p:nvSpPr>
        <p:spPr>
          <a:xfrm>
            <a:off x="258907" y="5755935"/>
            <a:ext cx="4889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当然也可对</a:t>
            </a:r>
            <a:r>
              <a:rPr lang="en-US" altLang="zh-CN" sz="2400" dirty="0"/>
              <a:t>R</a:t>
            </a:r>
            <a:r>
              <a:rPr lang="zh-CN" altLang="en-US" sz="2400" dirty="0"/>
              <a:t>直接使用三要素进行计算，但是不建议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0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0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0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30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30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425" grpId="0" autoUpdateAnimBg="0"/>
      <p:bldP spid="230436" grpId="0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ext Box 2"/>
          <p:cNvSpPr txBox="1">
            <a:spLocks noChangeArrowheads="1"/>
          </p:cNvSpPr>
          <p:nvPr/>
        </p:nvSpPr>
        <p:spPr bwMode="auto">
          <a:xfrm>
            <a:off x="468313" y="476250"/>
            <a:ext cx="9017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例</a:t>
            </a:r>
            <a:endParaRPr kumimoji="1" lang="en-US" altLang="zh-CN" sz="32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5955" name="Text Box 3"/>
          <p:cNvSpPr txBox="1">
            <a:spLocks noChangeArrowheads="1"/>
          </p:cNvSpPr>
          <p:nvPr/>
        </p:nvSpPr>
        <p:spPr bwMode="auto">
          <a:xfrm>
            <a:off x="1476375" y="404813"/>
            <a:ext cx="73437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已知：</a:t>
            </a:r>
            <a:r>
              <a:rPr kumimoji="1" lang="en-US" altLang="zh-CN" sz="3200" b="0" i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kumimoji="1" lang="en-US" altLang="zh-CN" sz="3200" b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=0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时开关由</a:t>
            </a:r>
            <a:r>
              <a: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1→2</a:t>
            </a:r>
            <a:r>
              <a:rPr kumimoji="1" lang="zh-CN" altLang="en-US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，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求换路后的</a:t>
            </a:r>
            <a:r>
              <a:rPr kumimoji="1" lang="en-US" altLang="zh-CN" b="0" i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kumimoji="1" lang="en-US" altLang="zh-CN" b="0" i="1" baseline="-2500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C</a:t>
            </a:r>
            <a:r>
              <a: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(</a:t>
            </a:r>
            <a:r>
              <a:rPr kumimoji="1" lang="en-US" altLang="zh-CN" b="0" i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t</a:t>
            </a:r>
            <a:r>
              <a: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)</a:t>
            </a:r>
            <a:endParaRPr kumimoji="1" lang="en-US" altLang="zh-CN">
              <a:solidFill>
                <a:schemeClr val="tx1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25998" name="Text Box 46"/>
          <p:cNvSpPr txBox="1">
            <a:spLocks noChangeArrowheads="1"/>
          </p:cNvSpPr>
          <p:nvPr/>
        </p:nvSpPr>
        <p:spPr bwMode="auto">
          <a:xfrm>
            <a:off x="539750" y="3601096"/>
            <a:ext cx="576263" cy="463846"/>
          </a:xfrm>
          <a:prstGeom prst="rect">
            <a:avLst/>
          </a:prstGeom>
          <a:solidFill>
            <a:srgbClr val="9900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endParaRPr kumimoji="1" lang="zh-CN" altLang="en-US" sz="2400" i="1" dirty="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5999" name="Text Box 47"/>
          <p:cNvSpPr txBox="1">
            <a:spLocks noChangeArrowheads="1"/>
          </p:cNvSpPr>
          <p:nvPr/>
        </p:nvSpPr>
        <p:spPr bwMode="auto">
          <a:xfrm>
            <a:off x="1476375" y="3644900"/>
            <a:ext cx="21605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solidFill>
                  <a:schemeClr val="tx1"/>
                </a:solidFill>
              </a:rPr>
              <a:t>三要素为：</a:t>
            </a:r>
          </a:p>
        </p:txBody>
      </p:sp>
      <p:graphicFrame>
        <p:nvGraphicFramePr>
          <p:cNvPr id="126001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9975768"/>
              </p:ext>
            </p:extLst>
          </p:nvPr>
        </p:nvGraphicFramePr>
        <p:xfrm>
          <a:off x="1547664" y="4653136"/>
          <a:ext cx="3913237" cy="482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70" name="Equation" r:id="rId3" imgW="1726920" imgH="228600" progId="Equation.DSMT4">
                  <p:embed/>
                </p:oleObj>
              </mc:Choice>
              <mc:Fallback>
                <p:oleObj name="Equation" r:id="rId3" imgW="1726920" imgH="228600" progId="Equation.DSMT4">
                  <p:embed/>
                  <p:pic>
                    <p:nvPicPr>
                      <p:cNvPr id="126001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653136"/>
                        <a:ext cx="3913237" cy="4825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021" name="Object 6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4557659"/>
              </p:ext>
            </p:extLst>
          </p:nvPr>
        </p:nvGraphicFramePr>
        <p:xfrm>
          <a:off x="1557338" y="4149081"/>
          <a:ext cx="3086670" cy="512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71" name="Equation" r:id="rId5" imgW="1434960" imgH="241200" progId="Equation.DSMT4">
                  <p:embed/>
                </p:oleObj>
              </mc:Choice>
              <mc:Fallback>
                <p:oleObj name="Equation" r:id="rId5" imgW="1434960" imgH="241200" progId="Equation.DSMT4">
                  <p:embed/>
                  <p:pic>
                    <p:nvPicPr>
                      <p:cNvPr id="126021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338" y="4149081"/>
                        <a:ext cx="3086670" cy="5120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183"/>
          <p:cNvGrpSpPr>
            <a:grpSpLocks/>
          </p:cNvGrpSpPr>
          <p:nvPr/>
        </p:nvGrpSpPr>
        <p:grpSpPr bwMode="auto">
          <a:xfrm>
            <a:off x="5794376" y="1268413"/>
            <a:ext cx="3022600" cy="2160587"/>
            <a:chOff x="3650" y="799"/>
            <a:chExt cx="1904" cy="1361"/>
          </a:xfrm>
        </p:grpSpPr>
        <p:sp>
          <p:nvSpPr>
            <p:cNvPr id="65592" name="Oval 123"/>
            <p:cNvSpPr>
              <a:spLocks noChangeArrowheads="1"/>
            </p:cNvSpPr>
            <p:nvPr/>
          </p:nvSpPr>
          <p:spPr bwMode="auto">
            <a:xfrm>
              <a:off x="4967" y="1161"/>
              <a:ext cx="363" cy="3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5593" name="AutoShape 124"/>
            <p:cNvSpPr>
              <a:spLocks noChangeArrowheads="1"/>
            </p:cNvSpPr>
            <p:nvPr/>
          </p:nvSpPr>
          <p:spPr bwMode="auto">
            <a:xfrm>
              <a:off x="4286" y="1797"/>
              <a:ext cx="453" cy="363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5594" name="Line 125"/>
            <p:cNvSpPr>
              <a:spLocks noChangeShapeType="1"/>
            </p:cNvSpPr>
            <p:nvPr/>
          </p:nvSpPr>
          <p:spPr bwMode="auto">
            <a:xfrm>
              <a:off x="3923" y="889"/>
              <a:ext cx="0" cy="10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95" name="Line 126"/>
            <p:cNvSpPr>
              <a:spLocks noChangeShapeType="1"/>
            </p:cNvSpPr>
            <p:nvPr/>
          </p:nvSpPr>
          <p:spPr bwMode="auto">
            <a:xfrm>
              <a:off x="3923" y="1978"/>
              <a:ext cx="1225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6" name="Text Box 127"/>
            <p:cNvSpPr txBox="1">
              <a:spLocks noChangeArrowheads="1"/>
            </p:cNvSpPr>
            <p:nvPr/>
          </p:nvSpPr>
          <p:spPr bwMode="auto">
            <a:xfrm>
              <a:off x="4221" y="870"/>
              <a:ext cx="40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b="0">
                <a:solidFill>
                  <a:schemeClr val="tx1"/>
                </a:solidFill>
                <a:ea typeface="仿宋_GB2312" pitchFamily="49" charset="-122"/>
              </a:endParaRPr>
            </a:p>
          </p:txBody>
        </p:sp>
        <p:sp>
          <p:nvSpPr>
            <p:cNvPr id="65597" name="Line 128"/>
            <p:cNvSpPr>
              <a:spLocks noChangeShapeType="1"/>
            </p:cNvSpPr>
            <p:nvPr/>
          </p:nvSpPr>
          <p:spPr bwMode="auto">
            <a:xfrm>
              <a:off x="5148" y="889"/>
              <a:ext cx="1" cy="108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8" name="Text Box 129"/>
            <p:cNvSpPr txBox="1">
              <a:spLocks noChangeArrowheads="1"/>
            </p:cNvSpPr>
            <p:nvPr/>
          </p:nvSpPr>
          <p:spPr bwMode="auto">
            <a:xfrm>
              <a:off x="4014" y="1661"/>
              <a:ext cx="2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>
                <a:solidFill>
                  <a:schemeClr val="tx1"/>
                </a:solidFill>
                <a:ea typeface="仿宋_GB2312" pitchFamily="49" charset="-122"/>
              </a:endParaRPr>
            </a:p>
          </p:txBody>
        </p:sp>
        <p:sp>
          <p:nvSpPr>
            <p:cNvPr id="65599" name="Line 130"/>
            <p:cNvSpPr>
              <a:spLocks noChangeShapeType="1"/>
            </p:cNvSpPr>
            <p:nvPr/>
          </p:nvSpPr>
          <p:spPr bwMode="auto">
            <a:xfrm flipV="1">
              <a:off x="3923" y="889"/>
              <a:ext cx="122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600" name="Text Box 131"/>
            <p:cNvSpPr txBox="1">
              <a:spLocks noChangeArrowheads="1"/>
            </p:cNvSpPr>
            <p:nvPr/>
          </p:nvSpPr>
          <p:spPr bwMode="auto">
            <a:xfrm>
              <a:off x="4663" y="1724"/>
              <a:ext cx="31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zh-CN" altLang="en-US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lang="zh-CN" altLang="en-US" sz="2400">
                <a:solidFill>
                  <a:schemeClr val="tx1"/>
                </a:solidFill>
                <a:ea typeface="仿宋_GB2312" pitchFamily="49" charset="-122"/>
              </a:endParaRPr>
            </a:p>
          </p:txBody>
        </p:sp>
        <p:sp>
          <p:nvSpPr>
            <p:cNvPr id="65601" name="Text Box 132"/>
            <p:cNvSpPr txBox="1">
              <a:spLocks noChangeArrowheads="1"/>
            </p:cNvSpPr>
            <p:nvPr/>
          </p:nvSpPr>
          <p:spPr bwMode="auto">
            <a:xfrm>
              <a:off x="3969" y="1253"/>
              <a:ext cx="40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 b="0">
                <a:solidFill>
                  <a:schemeClr val="tx1"/>
                </a:solidFill>
                <a:ea typeface="仿宋_GB2312" pitchFamily="49" charset="-122"/>
              </a:endParaRPr>
            </a:p>
          </p:txBody>
        </p:sp>
        <p:sp>
          <p:nvSpPr>
            <p:cNvPr id="65602" name="Line 133"/>
            <p:cNvSpPr>
              <a:spLocks noChangeShapeType="1"/>
            </p:cNvSpPr>
            <p:nvPr/>
          </p:nvSpPr>
          <p:spPr bwMode="auto">
            <a:xfrm>
              <a:off x="4014" y="935"/>
              <a:ext cx="0" cy="27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603" name="Text Box 134"/>
            <p:cNvSpPr txBox="1">
              <a:spLocks noChangeArrowheads="1"/>
            </p:cNvSpPr>
            <p:nvPr/>
          </p:nvSpPr>
          <p:spPr bwMode="auto">
            <a:xfrm>
              <a:off x="3650" y="890"/>
              <a:ext cx="3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dirty="0">
                <a:solidFill>
                  <a:schemeClr val="tx1"/>
                </a:solidFill>
                <a:ea typeface="仿宋_GB2312" pitchFamily="49" charset="-122"/>
              </a:endParaRPr>
            </a:p>
          </p:txBody>
        </p:sp>
        <p:sp>
          <p:nvSpPr>
            <p:cNvPr id="65604" name="Text Box 135"/>
            <p:cNvSpPr txBox="1">
              <a:spLocks noChangeArrowheads="1"/>
            </p:cNvSpPr>
            <p:nvPr/>
          </p:nvSpPr>
          <p:spPr bwMode="auto">
            <a:xfrm>
              <a:off x="4286" y="1480"/>
              <a:ext cx="54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lang="en-US" altLang="zh-CN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b="0">
                <a:solidFill>
                  <a:schemeClr val="tx1"/>
                </a:solidFill>
                <a:ea typeface="仿宋_GB2312" pitchFamily="49" charset="-122"/>
              </a:endParaRPr>
            </a:p>
          </p:txBody>
        </p:sp>
        <p:sp>
          <p:nvSpPr>
            <p:cNvPr id="65605" name="Text Box 136"/>
            <p:cNvSpPr txBox="1">
              <a:spLocks noChangeArrowheads="1"/>
            </p:cNvSpPr>
            <p:nvPr/>
          </p:nvSpPr>
          <p:spPr bwMode="auto">
            <a:xfrm>
              <a:off x="5326" y="1188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endParaRPr lang="en-US" altLang="zh-CN" b="0" i="1">
                <a:solidFill>
                  <a:schemeClr val="tx1"/>
                </a:solidFill>
                <a:ea typeface="仿宋_GB2312" pitchFamily="49" charset="-122"/>
              </a:endParaRPr>
            </a:p>
          </p:txBody>
        </p:sp>
        <p:sp>
          <p:nvSpPr>
            <p:cNvPr id="65606" name="Text Box 137"/>
            <p:cNvSpPr txBox="1">
              <a:spLocks noChangeArrowheads="1"/>
            </p:cNvSpPr>
            <p:nvPr/>
          </p:nvSpPr>
          <p:spPr bwMode="auto">
            <a:xfrm>
              <a:off x="5139" y="870"/>
              <a:ext cx="2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endParaRPr lang="en-US" altLang="zh-CN">
                <a:solidFill>
                  <a:schemeClr val="tx1"/>
                </a:solidFill>
                <a:ea typeface="仿宋_GB2312" pitchFamily="49" charset="-122"/>
              </a:endParaRPr>
            </a:p>
          </p:txBody>
        </p:sp>
        <p:sp>
          <p:nvSpPr>
            <p:cNvPr id="65607" name="Text Box 138"/>
            <p:cNvSpPr txBox="1">
              <a:spLocks noChangeArrowheads="1"/>
            </p:cNvSpPr>
            <p:nvPr/>
          </p:nvSpPr>
          <p:spPr bwMode="auto">
            <a:xfrm>
              <a:off x="5071" y="1532"/>
              <a:ext cx="3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endParaRPr lang="zh-CN" altLang="en-US">
                <a:solidFill>
                  <a:schemeClr val="tx1"/>
                </a:solidFill>
                <a:ea typeface="仿宋_GB2312" pitchFamily="49" charset="-122"/>
              </a:endParaRPr>
            </a:p>
          </p:txBody>
        </p:sp>
        <p:sp>
          <p:nvSpPr>
            <p:cNvPr id="65608" name="Rectangle 139"/>
            <p:cNvSpPr>
              <a:spLocks noChangeArrowheads="1"/>
            </p:cNvSpPr>
            <p:nvPr/>
          </p:nvSpPr>
          <p:spPr bwMode="auto">
            <a:xfrm>
              <a:off x="4286" y="799"/>
              <a:ext cx="317" cy="1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5609" name="Rectangle 140"/>
            <p:cNvSpPr>
              <a:spLocks noChangeArrowheads="1"/>
            </p:cNvSpPr>
            <p:nvPr/>
          </p:nvSpPr>
          <p:spPr bwMode="auto">
            <a:xfrm>
              <a:off x="3878" y="1252"/>
              <a:ext cx="127" cy="3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aphicFrame>
        <p:nvGraphicFramePr>
          <p:cNvPr id="126093" name="Object 1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147639"/>
              </p:ext>
            </p:extLst>
          </p:nvPr>
        </p:nvGraphicFramePr>
        <p:xfrm>
          <a:off x="349070" y="5197447"/>
          <a:ext cx="3981809" cy="515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72" name="Equation" r:id="rId7" imgW="1726920" imgH="241200" progId="Equation.DSMT4">
                  <p:embed/>
                </p:oleObj>
              </mc:Choice>
              <mc:Fallback>
                <p:oleObj name="Equation" r:id="rId7" imgW="1726920" imgH="241200" progId="Equation.DSMT4">
                  <p:embed/>
                  <p:pic>
                    <p:nvPicPr>
                      <p:cNvPr id="126093" name="Object 1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070" y="5197447"/>
                        <a:ext cx="3981809" cy="5155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188"/>
          <p:cNvGrpSpPr>
            <a:grpSpLocks/>
          </p:cNvGrpSpPr>
          <p:nvPr/>
        </p:nvGrpSpPr>
        <p:grpSpPr bwMode="auto">
          <a:xfrm>
            <a:off x="684213" y="1125538"/>
            <a:ext cx="4773612" cy="2447925"/>
            <a:chOff x="431" y="709"/>
            <a:chExt cx="3007" cy="1542"/>
          </a:xfrm>
        </p:grpSpPr>
        <p:sp>
          <p:nvSpPr>
            <p:cNvPr id="65552" name="Line 144"/>
            <p:cNvSpPr>
              <a:spLocks noChangeShapeType="1"/>
            </p:cNvSpPr>
            <p:nvPr/>
          </p:nvSpPr>
          <p:spPr bwMode="auto">
            <a:xfrm flipV="1">
              <a:off x="612" y="755"/>
              <a:ext cx="0" cy="131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3" name="Oval 146"/>
            <p:cNvSpPr>
              <a:spLocks noChangeArrowheads="1"/>
            </p:cNvSpPr>
            <p:nvPr/>
          </p:nvSpPr>
          <p:spPr bwMode="auto">
            <a:xfrm>
              <a:off x="2245" y="1526"/>
              <a:ext cx="363" cy="3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5554" name="Line 147"/>
            <p:cNvSpPr>
              <a:spLocks noChangeShapeType="1"/>
            </p:cNvSpPr>
            <p:nvPr/>
          </p:nvSpPr>
          <p:spPr bwMode="auto">
            <a:xfrm>
              <a:off x="3334" y="755"/>
              <a:ext cx="0" cy="68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5" name="AutoShape 148"/>
            <p:cNvSpPr>
              <a:spLocks noChangeArrowheads="1"/>
            </p:cNvSpPr>
            <p:nvPr/>
          </p:nvSpPr>
          <p:spPr bwMode="auto">
            <a:xfrm>
              <a:off x="1429" y="1888"/>
              <a:ext cx="454" cy="363"/>
            </a:xfrm>
            <a:prstGeom prst="diamond">
              <a:avLst/>
            </a:prstGeom>
            <a:solidFill>
              <a:schemeClr val="bg1"/>
            </a:solidFill>
            <a:ln w="3810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5556" name="Line 149"/>
            <p:cNvSpPr>
              <a:spLocks noChangeShapeType="1"/>
            </p:cNvSpPr>
            <p:nvPr/>
          </p:nvSpPr>
          <p:spPr bwMode="auto">
            <a:xfrm>
              <a:off x="1111" y="755"/>
              <a:ext cx="0" cy="131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57" name="Line 150"/>
            <p:cNvSpPr>
              <a:spLocks noChangeShapeType="1"/>
            </p:cNvSpPr>
            <p:nvPr/>
          </p:nvSpPr>
          <p:spPr bwMode="auto">
            <a:xfrm flipH="1" flipV="1">
              <a:off x="612" y="890"/>
              <a:ext cx="5" cy="40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8" name="Line 151"/>
            <p:cNvSpPr>
              <a:spLocks noChangeShapeType="1"/>
            </p:cNvSpPr>
            <p:nvPr/>
          </p:nvSpPr>
          <p:spPr bwMode="auto">
            <a:xfrm flipV="1">
              <a:off x="612" y="2069"/>
              <a:ext cx="2722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9" name="Text Box 152"/>
            <p:cNvSpPr txBox="1">
              <a:spLocks noChangeArrowheads="1"/>
            </p:cNvSpPr>
            <p:nvPr/>
          </p:nvSpPr>
          <p:spPr bwMode="auto">
            <a:xfrm>
              <a:off x="630" y="926"/>
              <a:ext cx="39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2A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65560" name="Text Box 153"/>
            <p:cNvSpPr txBox="1">
              <a:spLocks noChangeArrowheads="1"/>
            </p:cNvSpPr>
            <p:nvPr/>
          </p:nvSpPr>
          <p:spPr bwMode="auto">
            <a:xfrm>
              <a:off x="1429" y="799"/>
              <a:ext cx="40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5561" name="Group 187"/>
            <p:cNvGrpSpPr>
              <a:grpSpLocks/>
            </p:cNvGrpSpPr>
            <p:nvPr/>
          </p:nvGrpSpPr>
          <p:grpSpPr bwMode="auto">
            <a:xfrm>
              <a:off x="431" y="1298"/>
              <a:ext cx="363" cy="363"/>
              <a:chOff x="431" y="1253"/>
              <a:chExt cx="363" cy="363"/>
            </a:xfrm>
          </p:grpSpPr>
          <p:sp>
            <p:nvSpPr>
              <p:cNvPr id="65590" name="Oval 145"/>
              <p:cNvSpPr>
                <a:spLocks noChangeArrowheads="1"/>
              </p:cNvSpPr>
              <p:nvPr/>
            </p:nvSpPr>
            <p:spPr bwMode="auto">
              <a:xfrm>
                <a:off x="431" y="1253"/>
                <a:ext cx="363" cy="36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65591" name="Line 154"/>
              <p:cNvSpPr>
                <a:spLocks noChangeShapeType="1"/>
              </p:cNvSpPr>
              <p:nvPr/>
            </p:nvSpPr>
            <p:spPr bwMode="auto">
              <a:xfrm>
                <a:off x="431" y="1435"/>
                <a:ext cx="362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5562" name="Line 155"/>
            <p:cNvSpPr>
              <a:spLocks noChangeShapeType="1"/>
            </p:cNvSpPr>
            <p:nvPr/>
          </p:nvSpPr>
          <p:spPr bwMode="auto">
            <a:xfrm flipV="1">
              <a:off x="2427" y="755"/>
              <a:ext cx="363" cy="136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63" name="Line 156"/>
            <p:cNvSpPr>
              <a:spLocks noChangeShapeType="1"/>
            </p:cNvSpPr>
            <p:nvPr/>
          </p:nvSpPr>
          <p:spPr bwMode="auto">
            <a:xfrm>
              <a:off x="2427" y="891"/>
              <a:ext cx="0" cy="117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64" name="Line 157"/>
            <p:cNvSpPr>
              <a:spLocks noChangeShapeType="1"/>
            </p:cNvSpPr>
            <p:nvPr/>
          </p:nvSpPr>
          <p:spPr bwMode="auto">
            <a:xfrm>
              <a:off x="2290" y="709"/>
              <a:ext cx="409" cy="22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65" name="Text Box 158"/>
            <p:cNvSpPr txBox="1">
              <a:spLocks noChangeArrowheads="1"/>
            </p:cNvSpPr>
            <p:nvPr/>
          </p:nvSpPr>
          <p:spPr bwMode="auto">
            <a:xfrm>
              <a:off x="1973" y="1026"/>
              <a:ext cx="40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65566" name="Text Box 159"/>
            <p:cNvSpPr txBox="1">
              <a:spLocks noChangeArrowheads="1"/>
            </p:cNvSpPr>
            <p:nvPr/>
          </p:nvSpPr>
          <p:spPr bwMode="auto">
            <a:xfrm>
              <a:off x="2835" y="935"/>
              <a:ext cx="52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0.1F</a:t>
              </a:r>
            </a:p>
          </p:txBody>
        </p:sp>
        <p:sp>
          <p:nvSpPr>
            <p:cNvPr id="65567" name="Text Box 160"/>
            <p:cNvSpPr txBox="1">
              <a:spLocks noChangeArrowheads="1"/>
            </p:cNvSpPr>
            <p:nvPr/>
          </p:nvSpPr>
          <p:spPr bwMode="auto">
            <a:xfrm>
              <a:off x="1202" y="1752"/>
              <a:ext cx="2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65568" name="Text Box 161"/>
            <p:cNvSpPr txBox="1">
              <a:spLocks noChangeArrowheads="1"/>
            </p:cNvSpPr>
            <p:nvPr/>
          </p:nvSpPr>
          <p:spPr bwMode="auto">
            <a:xfrm>
              <a:off x="2880" y="1253"/>
              <a:ext cx="32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569" name="Line 162"/>
            <p:cNvSpPr>
              <a:spLocks noChangeShapeType="1"/>
            </p:cNvSpPr>
            <p:nvPr/>
          </p:nvSpPr>
          <p:spPr bwMode="auto">
            <a:xfrm flipV="1">
              <a:off x="612" y="754"/>
              <a:ext cx="1633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0" name="Line 163"/>
            <p:cNvSpPr>
              <a:spLocks noChangeShapeType="1"/>
            </p:cNvSpPr>
            <p:nvPr/>
          </p:nvSpPr>
          <p:spPr bwMode="auto">
            <a:xfrm>
              <a:off x="2790" y="755"/>
              <a:ext cx="54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1" name="Line 164"/>
            <p:cNvSpPr>
              <a:spLocks noChangeShapeType="1"/>
            </p:cNvSpPr>
            <p:nvPr/>
          </p:nvSpPr>
          <p:spPr bwMode="auto">
            <a:xfrm>
              <a:off x="3334" y="1526"/>
              <a:ext cx="0" cy="54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2" name="Text Box 165"/>
            <p:cNvSpPr txBox="1">
              <a:spLocks noChangeArrowheads="1"/>
            </p:cNvSpPr>
            <p:nvPr/>
          </p:nvSpPr>
          <p:spPr bwMode="auto">
            <a:xfrm>
              <a:off x="1928" y="1752"/>
              <a:ext cx="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zh-CN" altLang="en-US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</a:p>
          </p:txBody>
        </p:sp>
        <p:sp>
          <p:nvSpPr>
            <p:cNvPr id="65573" name="Text Box 166"/>
            <p:cNvSpPr txBox="1">
              <a:spLocks noChangeArrowheads="1"/>
            </p:cNvSpPr>
            <p:nvPr/>
          </p:nvSpPr>
          <p:spPr bwMode="auto">
            <a:xfrm>
              <a:off x="3062" y="1117"/>
              <a:ext cx="2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65574" name="Text Box 167"/>
            <p:cNvSpPr txBox="1">
              <a:spLocks noChangeArrowheads="1"/>
            </p:cNvSpPr>
            <p:nvPr/>
          </p:nvSpPr>
          <p:spPr bwMode="auto">
            <a:xfrm>
              <a:off x="3017" y="1616"/>
              <a:ext cx="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zh-CN" altLang="en-US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</a:p>
          </p:txBody>
        </p:sp>
        <p:sp>
          <p:nvSpPr>
            <p:cNvPr id="65575" name="Text Box 168"/>
            <p:cNvSpPr txBox="1">
              <a:spLocks noChangeArrowheads="1"/>
            </p:cNvSpPr>
            <p:nvPr/>
          </p:nvSpPr>
          <p:spPr bwMode="auto">
            <a:xfrm>
              <a:off x="1182" y="1280"/>
              <a:ext cx="40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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576" name="Line 169"/>
            <p:cNvSpPr>
              <a:spLocks noChangeShapeType="1"/>
            </p:cNvSpPr>
            <p:nvPr/>
          </p:nvSpPr>
          <p:spPr bwMode="auto">
            <a:xfrm>
              <a:off x="1202" y="936"/>
              <a:ext cx="0" cy="27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577" name="Text Box 170"/>
            <p:cNvSpPr txBox="1">
              <a:spLocks noChangeArrowheads="1"/>
            </p:cNvSpPr>
            <p:nvPr/>
          </p:nvSpPr>
          <p:spPr bwMode="auto">
            <a:xfrm>
              <a:off x="1156" y="845"/>
              <a:ext cx="36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65578" name="Text Box 171"/>
            <p:cNvSpPr txBox="1">
              <a:spLocks noChangeArrowheads="1"/>
            </p:cNvSpPr>
            <p:nvPr/>
          </p:nvSpPr>
          <p:spPr bwMode="auto">
            <a:xfrm>
              <a:off x="1474" y="1570"/>
              <a:ext cx="54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65579" name="Text Box 172"/>
            <p:cNvSpPr txBox="1">
              <a:spLocks noChangeArrowheads="1"/>
            </p:cNvSpPr>
            <p:nvPr/>
          </p:nvSpPr>
          <p:spPr bwMode="auto">
            <a:xfrm>
              <a:off x="2589" y="1507"/>
              <a:ext cx="39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8V</a:t>
              </a:r>
            </a:p>
          </p:txBody>
        </p:sp>
        <p:sp>
          <p:nvSpPr>
            <p:cNvPr id="65580" name="Text Box 173"/>
            <p:cNvSpPr txBox="1">
              <a:spLocks noChangeArrowheads="1"/>
            </p:cNvSpPr>
            <p:nvPr/>
          </p:nvSpPr>
          <p:spPr bwMode="auto">
            <a:xfrm>
              <a:off x="2509" y="1779"/>
              <a:ext cx="2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65581" name="Text Box 174"/>
            <p:cNvSpPr txBox="1">
              <a:spLocks noChangeArrowheads="1"/>
            </p:cNvSpPr>
            <p:nvPr/>
          </p:nvSpPr>
          <p:spPr bwMode="auto">
            <a:xfrm>
              <a:off x="2440" y="1261"/>
              <a:ext cx="34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zh-CN" altLang="en-US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</a:p>
          </p:txBody>
        </p:sp>
        <p:sp>
          <p:nvSpPr>
            <p:cNvPr id="65582" name="Text Box 175"/>
            <p:cNvSpPr txBox="1">
              <a:spLocks noChangeArrowheads="1"/>
            </p:cNvSpPr>
            <p:nvPr/>
          </p:nvSpPr>
          <p:spPr bwMode="auto">
            <a:xfrm>
              <a:off x="2472" y="845"/>
              <a:ext cx="22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1</a:t>
              </a:r>
            </a:p>
          </p:txBody>
        </p:sp>
        <p:sp>
          <p:nvSpPr>
            <p:cNvPr id="65583" name="Text Box 176"/>
            <p:cNvSpPr txBox="1">
              <a:spLocks noChangeArrowheads="1"/>
            </p:cNvSpPr>
            <p:nvPr/>
          </p:nvSpPr>
          <p:spPr bwMode="auto">
            <a:xfrm>
              <a:off x="2064" y="709"/>
              <a:ext cx="22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仿宋_GB2312" pitchFamily="49" charset="-122"/>
                </a:rPr>
                <a:t>2</a:t>
              </a:r>
            </a:p>
          </p:txBody>
        </p:sp>
        <p:sp>
          <p:nvSpPr>
            <p:cNvPr id="65584" name="Rectangle 177"/>
            <p:cNvSpPr>
              <a:spLocks noChangeArrowheads="1"/>
            </p:cNvSpPr>
            <p:nvPr/>
          </p:nvSpPr>
          <p:spPr bwMode="auto">
            <a:xfrm>
              <a:off x="1429" y="709"/>
              <a:ext cx="317" cy="1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5585" name="Rectangle 178"/>
            <p:cNvSpPr>
              <a:spLocks noChangeArrowheads="1"/>
            </p:cNvSpPr>
            <p:nvPr/>
          </p:nvSpPr>
          <p:spPr bwMode="auto">
            <a:xfrm>
              <a:off x="2381" y="1027"/>
              <a:ext cx="127" cy="3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5586" name="Rectangle 179"/>
            <p:cNvSpPr>
              <a:spLocks noChangeArrowheads="1"/>
            </p:cNvSpPr>
            <p:nvPr/>
          </p:nvSpPr>
          <p:spPr bwMode="auto">
            <a:xfrm>
              <a:off x="1066" y="1299"/>
              <a:ext cx="127" cy="3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65587" name="Group 180"/>
            <p:cNvGrpSpPr>
              <a:grpSpLocks/>
            </p:cNvGrpSpPr>
            <p:nvPr/>
          </p:nvGrpSpPr>
          <p:grpSpPr bwMode="auto">
            <a:xfrm>
              <a:off x="3198" y="1435"/>
              <a:ext cx="240" cy="90"/>
              <a:chOff x="4604" y="2478"/>
              <a:chExt cx="240" cy="90"/>
            </a:xfrm>
          </p:grpSpPr>
          <p:sp>
            <p:nvSpPr>
              <p:cNvPr id="65588" name="Line 181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5589" name="Line 182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80" name="Object 1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27558"/>
              </p:ext>
            </p:extLst>
          </p:nvPr>
        </p:nvGraphicFramePr>
        <p:xfrm>
          <a:off x="5307013" y="5157192"/>
          <a:ext cx="3238501" cy="5155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73" name="Equation" r:id="rId9" imgW="1409400" imgH="241200" progId="Equation.DSMT4">
                  <p:embed/>
                </p:oleObj>
              </mc:Choice>
              <mc:Fallback>
                <p:oleObj name="Equation" r:id="rId9" imgW="1409400" imgH="241200" progId="Equation.DSMT4">
                  <p:embed/>
                  <p:pic>
                    <p:nvPicPr>
                      <p:cNvPr id="48252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7013" y="5157192"/>
                        <a:ext cx="3238501" cy="5155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" name="AutoShape 125"/>
          <p:cNvSpPr>
            <a:spLocks noChangeArrowheads="1"/>
          </p:cNvSpPr>
          <p:nvPr/>
        </p:nvSpPr>
        <p:spPr bwMode="auto">
          <a:xfrm>
            <a:off x="4370873" y="5357019"/>
            <a:ext cx="792163" cy="144462"/>
          </a:xfrm>
          <a:prstGeom prst="rightArrow">
            <a:avLst>
              <a:gd name="adj1" fmla="val 50000"/>
              <a:gd name="adj2" fmla="val 137088"/>
            </a:avLst>
          </a:prstGeom>
          <a:solidFill>
            <a:srgbClr val="00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2" name="Object 10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5400012"/>
              </p:ext>
            </p:extLst>
          </p:nvPr>
        </p:nvGraphicFramePr>
        <p:xfrm>
          <a:off x="1559199" y="5641128"/>
          <a:ext cx="4741590" cy="5122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74" name="Equation" r:id="rId11" imgW="2222280" imgH="241200" progId="Equation.DSMT4">
                  <p:embed/>
                </p:oleObj>
              </mc:Choice>
              <mc:Fallback>
                <p:oleObj name="Equation" r:id="rId11" imgW="2222280" imgH="241200" progId="Equation.DSMT4">
                  <p:embed/>
                  <p:pic>
                    <p:nvPicPr>
                      <p:cNvPr id="48236" name="Object 1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9199" y="5641128"/>
                        <a:ext cx="4741590" cy="5122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" name="Object 1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763643"/>
              </p:ext>
            </p:extLst>
          </p:nvPr>
        </p:nvGraphicFramePr>
        <p:xfrm>
          <a:off x="1543832" y="6172480"/>
          <a:ext cx="5215744" cy="540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75" name="Equation" r:id="rId13" imgW="2311200" imgH="241200" progId="Equation.DSMT4">
                  <p:embed/>
                </p:oleObj>
              </mc:Choice>
              <mc:Fallback>
                <p:oleObj name="Equation" r:id="rId13" imgW="2311200" imgH="241200" progId="Equation.DSMT4">
                  <p:embed/>
                  <p:pic>
                    <p:nvPicPr>
                      <p:cNvPr id="48238" name="Object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832" y="6172480"/>
                        <a:ext cx="5215744" cy="5402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686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5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5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59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59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5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5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59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59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5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0"/>
                                        <p:tgtEl>
                                          <p:spTgt spid="126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3000"/>
                                        <p:tgtEl>
                                          <p:spTgt spid="126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3000"/>
                                        <p:tgtEl>
                                          <p:spTgt spid="126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4" grpId="0"/>
      <p:bldP spid="125955" grpId="0"/>
      <p:bldP spid="125998" grpId="0" animBg="1" autoUpdateAnimBg="0"/>
      <p:bldP spid="125999" grpId="0"/>
      <p:bldP spid="8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1922F9-8807-4EA7-82AB-A42F6ED2A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67AB18-34C9-4D5A-875D-BD1CAECB51F7}" type="datetime1">
              <a:rPr lang="zh-CN" altLang="en-US" smtClean="0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0F92EA-76A1-4DFC-9083-D2F2D5CD6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788C73-0BF3-4358-8791-1ECDE8B4E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61F96-7CCE-4CED-9590-79D24BD4E88E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9FDB7E-DDF3-497D-B31B-65A1322BB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55626"/>
            <a:ext cx="8854231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32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4AE04AE2-1A44-4087-A49F-CB66F369B79E}"/>
              </a:ext>
            </a:extLst>
          </p:cNvPr>
          <p:cNvSpPr txBox="1"/>
          <p:nvPr/>
        </p:nvSpPr>
        <p:spPr>
          <a:xfrm>
            <a:off x="381000" y="4725863"/>
            <a:ext cx="79928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也注意到，对于零状态响应，只有系统状态变量（电容电压和电感电流）满足标准零状态响应方程形式：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系统一般变量满足全响应的普遍形式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Object 137">
                <a:extLst>
                  <a:ext uri="{FF2B5EF4-FFF2-40B4-BE49-F238E27FC236}">
                    <a16:creationId xmlns:a16="http://schemas.microsoft.com/office/drawing/2014/main" id="{95DDEF03-AAE7-4A26-9A58-3905CE08E69D}"/>
                  </a:ext>
                </a:extLst>
              </p:cNvPr>
              <p:cNvSpPr txBox="1"/>
              <p:nvPr/>
            </p:nvSpPr>
            <p:spPr bwMode="auto">
              <a:xfrm>
                <a:off x="1691680" y="5445224"/>
                <a:ext cx="4896544" cy="76243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den>
                          </m:f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0" name="Object 137">
                <a:extLst>
                  <a:ext uri="{FF2B5EF4-FFF2-40B4-BE49-F238E27FC236}">
                    <a16:creationId xmlns:a16="http://schemas.microsoft.com/office/drawing/2014/main" id="{95DDEF03-AAE7-4A26-9A58-3905CE08E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91680" y="5445224"/>
                <a:ext cx="4896544" cy="7624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062198-2999-487F-B6F6-C4903BF05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67AB18-34C9-4D5A-875D-BD1CAECB51F7}" type="datetime1">
              <a:rPr lang="zh-CN" altLang="en-US" smtClean="0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7D31E4-3EB6-4208-8A99-E3B1073E2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781E97-8C5F-471B-9357-5B5EBCDA0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61F96-7CCE-4CED-9590-79D24BD4E88E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D011E0-BC88-4426-BF1E-41448D2820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720"/>
          <a:stretch/>
        </p:blipFill>
        <p:spPr>
          <a:xfrm>
            <a:off x="2292254" y="2031748"/>
            <a:ext cx="3759284" cy="26735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E4173D-0027-436A-8250-4C32A0A22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052736"/>
            <a:ext cx="8928992" cy="10801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0B54F5E-073B-4973-AD38-BB4EFABAC17F}"/>
              </a:ext>
            </a:extLst>
          </p:cNvPr>
          <p:cNvSpPr txBox="1"/>
          <p:nvPr/>
        </p:nvSpPr>
        <p:spPr>
          <a:xfrm>
            <a:off x="755576" y="355017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一些比较难的习题：</a:t>
            </a:r>
          </a:p>
        </p:txBody>
      </p:sp>
      <p:sp>
        <p:nvSpPr>
          <p:cNvPr id="8" name="Text Box 60">
            <a:extLst>
              <a:ext uri="{FF2B5EF4-FFF2-40B4-BE49-F238E27FC236}">
                <a16:creationId xmlns:a16="http://schemas.microsoft.com/office/drawing/2014/main" id="{BC0E65F4-81A6-4CAE-BCAC-5E128D9153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16" y="1519590"/>
            <a:ext cx="2421668" cy="68527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198000" rIns="19800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Text Box 60">
            <a:extLst>
              <a:ext uri="{FF2B5EF4-FFF2-40B4-BE49-F238E27FC236}">
                <a16:creationId xmlns:a16="http://schemas.microsoft.com/office/drawing/2014/main" id="{CC72F5D0-9834-47D4-A8BB-D4A727E9C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9108" y="1609636"/>
            <a:ext cx="2303463" cy="52322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98000" rIns="19800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5pPr>
            <a:lvl6pPr marL="22860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6pPr>
            <a:lvl7pPr marL="27432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7pPr>
            <a:lvl8pPr marL="32004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8pPr>
            <a:lvl9pPr marL="3657600" algn="l" defTabSz="914400" rtl="0" eaLnBrk="1" latinLnBrk="0" hangingPunct="1">
              <a:defRPr sz="2800" b="1" kern="1200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  <a:cs typeface="+mn-cs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94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4450"/>
            <a:ext cx="8458200" cy="6096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8.2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零输入响应（零激励）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　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Zero-input response</a:t>
            </a:r>
          </a:p>
        </p:txBody>
      </p:sp>
      <p:graphicFrame>
        <p:nvGraphicFramePr>
          <p:cNvPr id="182774" name="Object 50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235589"/>
              </p:ext>
            </p:extLst>
          </p:nvPr>
        </p:nvGraphicFramePr>
        <p:xfrm>
          <a:off x="374662" y="1696915"/>
          <a:ext cx="3460750" cy="191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18" name="VISIO" r:id="rId3" imgW="1756012" imgH="937146" progId="Visio.Drawing.5">
                  <p:embed/>
                </p:oleObj>
              </mc:Choice>
              <mc:Fallback>
                <p:oleObj name="VISIO" r:id="rId3" imgW="1756012" imgH="937146" progId="Visio.Drawing.5">
                  <p:embed/>
                  <p:pic>
                    <p:nvPicPr>
                      <p:cNvPr id="0" name="Object 50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62" y="1696915"/>
                        <a:ext cx="3460750" cy="191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775" name="Object 503"/>
          <p:cNvGraphicFramePr>
            <a:graphicFrameLocks noChangeAspect="1"/>
          </p:cNvGraphicFramePr>
          <p:nvPr/>
        </p:nvGraphicFramePr>
        <p:xfrm>
          <a:off x="4378325" y="863600"/>
          <a:ext cx="309721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19" name="Equation" r:id="rId5" imgW="1548728" imgH="393529" progId="Equation.3">
                  <p:embed/>
                </p:oleObj>
              </mc:Choice>
              <mc:Fallback>
                <p:oleObj name="Equation" r:id="rId5" imgW="1548728" imgH="393529" progId="Equation.3">
                  <p:embed/>
                  <p:pic>
                    <p:nvPicPr>
                      <p:cNvPr id="0" name="Object 5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8325" y="863600"/>
                        <a:ext cx="3097213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777" name="Object 5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1739645"/>
              </p:ext>
            </p:extLst>
          </p:nvPr>
        </p:nvGraphicFramePr>
        <p:xfrm>
          <a:off x="1043608" y="4005064"/>
          <a:ext cx="144621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20" name="Equation" r:id="rId7" imgW="723586" imgH="342751" progId="Equation.3">
                  <p:embed/>
                </p:oleObj>
              </mc:Choice>
              <mc:Fallback>
                <p:oleObj name="Equation" r:id="rId7" imgW="723586" imgH="342751" progId="Equation.3">
                  <p:embed/>
                  <p:pic>
                    <p:nvPicPr>
                      <p:cNvPr id="0" name="Object 5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4005064"/>
                        <a:ext cx="1446212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778" name="Object 50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0208296"/>
              </p:ext>
            </p:extLst>
          </p:nvPr>
        </p:nvGraphicFramePr>
        <p:xfrm>
          <a:off x="2347556" y="5157192"/>
          <a:ext cx="1570038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21" name="Equation" r:id="rId9" imgW="787320" imgH="342720" progId="Equation.DSMT4">
                  <p:embed/>
                </p:oleObj>
              </mc:Choice>
              <mc:Fallback>
                <p:oleObj name="Equation" r:id="rId9" imgW="787320" imgH="342720" progId="Equation.DSMT4">
                  <p:embed/>
                  <p:pic>
                    <p:nvPicPr>
                      <p:cNvPr id="0" name="Object 5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7556" y="5157192"/>
                        <a:ext cx="1570038" cy="6858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2779" name="Object 50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2433503"/>
              </p:ext>
            </p:extLst>
          </p:nvPr>
        </p:nvGraphicFramePr>
        <p:xfrm>
          <a:off x="5730939" y="3304659"/>
          <a:ext cx="1219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22" name="Equation" r:id="rId11" imgW="609336" imgH="393529" progId="Equation.3">
                  <p:embed/>
                </p:oleObj>
              </mc:Choice>
              <mc:Fallback>
                <p:oleObj name="Equation" r:id="rId11" imgW="609336" imgH="393529" progId="Equation.3">
                  <p:embed/>
                  <p:pic>
                    <p:nvPicPr>
                      <p:cNvPr id="0" name="Object 5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30939" y="3304659"/>
                        <a:ext cx="12192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2781" name="Group 509"/>
          <p:cNvGrpSpPr>
            <a:grpSpLocks/>
          </p:cNvGrpSpPr>
          <p:nvPr/>
        </p:nvGrpSpPr>
        <p:grpSpPr bwMode="auto">
          <a:xfrm>
            <a:off x="4149725" y="1168400"/>
            <a:ext cx="2970213" cy="990600"/>
            <a:chOff x="2609" y="864"/>
            <a:chExt cx="1871" cy="624"/>
          </a:xfrm>
        </p:grpSpPr>
        <p:graphicFrame>
          <p:nvGraphicFramePr>
            <p:cNvPr id="5155" name="Object 50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8316469"/>
                </p:ext>
              </p:extLst>
            </p:nvPr>
          </p:nvGraphicFramePr>
          <p:xfrm>
            <a:off x="2801" y="1200"/>
            <a:ext cx="1679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323" name="Equation" r:id="rId13" imgW="1333500" imgH="228600" progId="Equation.DSMT4">
                    <p:embed/>
                  </p:oleObj>
                </mc:Choice>
                <mc:Fallback>
                  <p:oleObj name="Equation" r:id="rId13" imgW="1333500" imgH="228600" progId="Equation.DSMT4">
                    <p:embed/>
                    <p:pic>
                      <p:nvPicPr>
                        <p:cNvPr id="0" name="Object 5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01" y="1200"/>
                          <a:ext cx="1679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56" name="AutoShape 508"/>
            <p:cNvSpPr>
              <a:spLocks/>
            </p:cNvSpPr>
            <p:nvPr/>
          </p:nvSpPr>
          <p:spPr bwMode="auto">
            <a:xfrm>
              <a:off x="2609" y="864"/>
              <a:ext cx="144" cy="528"/>
            </a:xfrm>
            <a:prstGeom prst="leftBrace">
              <a:avLst>
                <a:gd name="adj1" fmla="val 30556"/>
                <a:gd name="adj2" fmla="val 50000"/>
              </a:avLst>
            </a:prstGeom>
            <a:noFill/>
            <a:ln w="28575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ea typeface="隶书" panose="02010509060101010101" pitchFamily="49" charset="-122"/>
              </a:endParaRPr>
            </a:p>
          </p:txBody>
        </p:sp>
      </p:grpSp>
      <p:sp>
        <p:nvSpPr>
          <p:cNvPr id="182785" name="Rectangle 513"/>
          <p:cNvSpPr>
            <a:spLocks noChangeArrowheads="1"/>
          </p:cNvSpPr>
          <p:nvPr/>
        </p:nvSpPr>
        <p:spPr bwMode="auto">
          <a:xfrm>
            <a:off x="467544" y="674862"/>
            <a:ext cx="29749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1. RC </a:t>
            </a:r>
            <a:r>
              <a:rPr lang="zh-CN" alt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电路（理解其基本物理过程）</a:t>
            </a:r>
          </a:p>
        </p:txBody>
      </p:sp>
      <p:graphicFrame>
        <p:nvGraphicFramePr>
          <p:cNvPr id="38" name="Object 5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4654415"/>
              </p:ext>
            </p:extLst>
          </p:nvPr>
        </p:nvGraphicFramePr>
        <p:xfrm>
          <a:off x="5172139" y="2204864"/>
          <a:ext cx="1117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24" name="Equation" r:id="rId15" imgW="558720" imgH="241200" progId="Equation.DSMT4">
                  <p:embed/>
                </p:oleObj>
              </mc:Choice>
              <mc:Fallback>
                <p:oleObj name="Equation" r:id="rId15" imgW="558720" imgH="241200" progId="Equation.DSMT4">
                  <p:embed/>
                  <p:pic>
                    <p:nvPicPr>
                      <p:cNvPr id="182777" name="Object 5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2139" y="2204864"/>
                        <a:ext cx="11176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ectangle 513"/>
          <p:cNvSpPr>
            <a:spLocks noChangeArrowheads="1"/>
          </p:cNvSpPr>
          <p:nvPr/>
        </p:nvSpPr>
        <p:spPr bwMode="auto">
          <a:xfrm>
            <a:off x="4057600" y="2215332"/>
            <a:ext cx="110499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通解：</a:t>
            </a:r>
          </a:p>
        </p:txBody>
      </p:sp>
      <p:graphicFrame>
        <p:nvGraphicFramePr>
          <p:cNvPr id="40" name="Object 50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209111"/>
              </p:ext>
            </p:extLst>
          </p:nvPr>
        </p:nvGraphicFramePr>
        <p:xfrm>
          <a:off x="5622925" y="2822575"/>
          <a:ext cx="1320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25" name="Equation" r:id="rId17" imgW="660240" imgH="177480" progId="Equation.DSMT4">
                  <p:embed/>
                </p:oleObj>
              </mc:Choice>
              <mc:Fallback>
                <p:oleObj name="Equation" r:id="rId17" imgW="660240" imgH="177480" progId="Equation.DSMT4">
                  <p:embed/>
                  <p:pic>
                    <p:nvPicPr>
                      <p:cNvPr id="38" name="Object 5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2925" y="2822575"/>
                        <a:ext cx="13208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513"/>
          <p:cNvSpPr>
            <a:spLocks noChangeArrowheads="1"/>
          </p:cNvSpPr>
          <p:nvPr/>
        </p:nvSpPr>
        <p:spPr bwMode="auto">
          <a:xfrm>
            <a:off x="4048060" y="2769433"/>
            <a:ext cx="16040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特征方程：</a:t>
            </a:r>
          </a:p>
        </p:txBody>
      </p:sp>
      <p:sp>
        <p:nvSpPr>
          <p:cNvPr id="42" name="Rectangle 513"/>
          <p:cNvSpPr>
            <a:spLocks noChangeArrowheads="1"/>
          </p:cNvSpPr>
          <p:nvPr/>
        </p:nvSpPr>
        <p:spPr bwMode="auto">
          <a:xfrm>
            <a:off x="4057600" y="3387739"/>
            <a:ext cx="160406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特征根：</a:t>
            </a:r>
          </a:p>
        </p:txBody>
      </p:sp>
      <p:graphicFrame>
        <p:nvGraphicFramePr>
          <p:cNvPr id="43" name="Object 5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8010112"/>
              </p:ext>
            </p:extLst>
          </p:nvPr>
        </p:nvGraphicFramePr>
        <p:xfrm>
          <a:off x="2339752" y="4708297"/>
          <a:ext cx="26654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26" name="Equation" r:id="rId19" imgW="1333500" imgH="228600" progId="Equation.DSMT4">
                  <p:embed/>
                </p:oleObj>
              </mc:Choice>
              <mc:Fallback>
                <p:oleObj name="Equation" r:id="rId19" imgW="1333500" imgH="228600" progId="Equation.DSMT4">
                  <p:embed/>
                  <p:pic>
                    <p:nvPicPr>
                      <p:cNvPr id="5155" name="Object 5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752" y="4708297"/>
                        <a:ext cx="26654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Rectangle 513"/>
          <p:cNvSpPr>
            <a:spLocks noChangeArrowheads="1"/>
          </p:cNvSpPr>
          <p:nvPr/>
        </p:nvSpPr>
        <p:spPr bwMode="auto">
          <a:xfrm>
            <a:off x="381000" y="4229199"/>
            <a:ext cx="4995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则</a:t>
            </a:r>
          </a:p>
        </p:txBody>
      </p:sp>
      <p:sp>
        <p:nvSpPr>
          <p:cNvPr id="45" name="Rectangle 513"/>
          <p:cNvSpPr>
            <a:spLocks noChangeArrowheads="1"/>
          </p:cNvSpPr>
          <p:nvPr/>
        </p:nvSpPr>
        <p:spPr bwMode="auto">
          <a:xfrm>
            <a:off x="390017" y="4690840"/>
            <a:ext cx="21701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代入初始值：</a:t>
            </a:r>
          </a:p>
        </p:txBody>
      </p:sp>
      <p:sp>
        <p:nvSpPr>
          <p:cNvPr id="46" name="Rectangle 513"/>
          <p:cNvSpPr>
            <a:spLocks noChangeArrowheads="1"/>
          </p:cNvSpPr>
          <p:nvPr/>
        </p:nvSpPr>
        <p:spPr bwMode="auto">
          <a:xfrm>
            <a:off x="5255448" y="4690839"/>
            <a:ext cx="10342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可得：</a:t>
            </a:r>
          </a:p>
        </p:txBody>
      </p:sp>
      <p:graphicFrame>
        <p:nvGraphicFramePr>
          <p:cNvPr id="47" name="Object 5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364715"/>
              </p:ext>
            </p:extLst>
          </p:nvPr>
        </p:nvGraphicFramePr>
        <p:xfrm>
          <a:off x="6282928" y="4722288"/>
          <a:ext cx="863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27" name="Equation" r:id="rId20" imgW="431640" imgH="228600" progId="Equation.DSMT4">
                  <p:embed/>
                </p:oleObj>
              </mc:Choice>
              <mc:Fallback>
                <p:oleObj name="Equation" r:id="rId20" imgW="431640" imgH="228600" progId="Equation.DSMT4">
                  <p:embed/>
                  <p:pic>
                    <p:nvPicPr>
                      <p:cNvPr id="43" name="Object 5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2928" y="4722288"/>
                        <a:ext cx="863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Rectangle 513"/>
          <p:cNvSpPr>
            <a:spLocks noChangeArrowheads="1"/>
          </p:cNvSpPr>
          <p:nvPr/>
        </p:nvSpPr>
        <p:spPr bwMode="auto">
          <a:xfrm>
            <a:off x="374662" y="5329636"/>
            <a:ext cx="21701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最终可得：</a:t>
            </a:r>
          </a:p>
        </p:txBody>
      </p:sp>
      <p:graphicFrame>
        <p:nvGraphicFramePr>
          <p:cNvPr id="49" name="Object 50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0977734"/>
              </p:ext>
            </p:extLst>
          </p:nvPr>
        </p:nvGraphicFramePr>
        <p:xfrm>
          <a:off x="3794418" y="5344568"/>
          <a:ext cx="1065212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28" name="Equation" r:id="rId22" imgW="533160" imgH="215640" progId="Equation.DSMT4">
                  <p:embed/>
                </p:oleObj>
              </mc:Choice>
              <mc:Fallback>
                <p:oleObj name="Equation" r:id="rId22" imgW="533160" imgH="215640" progId="Equation.DSMT4">
                  <p:embed/>
                  <p:pic>
                    <p:nvPicPr>
                      <p:cNvPr id="182775" name="Object 50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418" y="5344568"/>
                        <a:ext cx="1065212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6429959"/>
              </p:ext>
            </p:extLst>
          </p:nvPr>
        </p:nvGraphicFramePr>
        <p:xfrm>
          <a:off x="2349988" y="5936578"/>
          <a:ext cx="3230124" cy="805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329" name="Equation" r:id="rId24" imgW="1663560" imgH="419040" progId="Equation.DSMT4">
                  <p:embed/>
                </p:oleObj>
              </mc:Choice>
              <mc:Fallback>
                <p:oleObj name="Equation" r:id="rId24" imgW="1663560" imgH="419040" progId="Equation.DSMT4">
                  <p:embed/>
                  <p:pic>
                    <p:nvPicPr>
                      <p:cNvPr id="79891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988" y="5936578"/>
                        <a:ext cx="3230124" cy="805285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8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8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2" grpId="0"/>
      <p:bldP spid="44" grpId="0"/>
      <p:bldP spid="45" grpId="0"/>
      <p:bldP spid="46" grpId="0"/>
      <p:bldP spid="4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453" name="Group 69"/>
          <p:cNvGrpSpPr>
            <a:grpSpLocks/>
          </p:cNvGrpSpPr>
          <p:nvPr/>
        </p:nvGrpSpPr>
        <p:grpSpPr bwMode="auto">
          <a:xfrm>
            <a:off x="1439863" y="912813"/>
            <a:ext cx="3109912" cy="1793875"/>
            <a:chOff x="907" y="575"/>
            <a:chExt cx="1959" cy="1130"/>
          </a:xfrm>
        </p:grpSpPr>
        <p:sp>
          <p:nvSpPr>
            <p:cNvPr id="272388" name="Oval 4"/>
            <p:cNvSpPr>
              <a:spLocks noChangeArrowheads="1"/>
            </p:cNvSpPr>
            <p:nvPr/>
          </p:nvSpPr>
          <p:spPr bwMode="auto">
            <a:xfrm>
              <a:off x="1161" y="930"/>
              <a:ext cx="266" cy="236"/>
            </a:xfrm>
            <a:prstGeom prst="ellipse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2389" name="Rectangle 5"/>
            <p:cNvSpPr>
              <a:spLocks noChangeArrowheads="1"/>
            </p:cNvSpPr>
            <p:nvPr/>
          </p:nvSpPr>
          <p:spPr bwMode="auto">
            <a:xfrm>
              <a:off x="2491" y="969"/>
              <a:ext cx="89" cy="197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2390" name="Line 6"/>
            <p:cNvSpPr>
              <a:spLocks noChangeShapeType="1"/>
            </p:cNvSpPr>
            <p:nvPr/>
          </p:nvSpPr>
          <p:spPr bwMode="auto">
            <a:xfrm>
              <a:off x="1294" y="693"/>
              <a:ext cx="0" cy="7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2391" name="Line 7"/>
            <p:cNvSpPr>
              <a:spLocks noChangeShapeType="1"/>
            </p:cNvSpPr>
            <p:nvPr/>
          </p:nvSpPr>
          <p:spPr bwMode="auto">
            <a:xfrm>
              <a:off x="1294" y="693"/>
              <a:ext cx="4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2392" name="Line 8"/>
            <p:cNvSpPr>
              <a:spLocks noChangeShapeType="1"/>
            </p:cNvSpPr>
            <p:nvPr/>
          </p:nvSpPr>
          <p:spPr bwMode="auto">
            <a:xfrm>
              <a:off x="1870" y="693"/>
              <a:ext cx="66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2393" name="Line 9"/>
            <p:cNvSpPr>
              <a:spLocks noChangeShapeType="1"/>
            </p:cNvSpPr>
            <p:nvPr/>
          </p:nvSpPr>
          <p:spPr bwMode="auto">
            <a:xfrm>
              <a:off x="2535" y="693"/>
              <a:ext cx="0" cy="2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2394" name="Line 10"/>
            <p:cNvSpPr>
              <a:spLocks noChangeShapeType="1"/>
            </p:cNvSpPr>
            <p:nvPr/>
          </p:nvSpPr>
          <p:spPr bwMode="auto">
            <a:xfrm>
              <a:off x="1294" y="1442"/>
              <a:ext cx="124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2395" name="Text Box 11"/>
            <p:cNvSpPr txBox="1">
              <a:spLocks noChangeArrowheads="1"/>
            </p:cNvSpPr>
            <p:nvPr/>
          </p:nvSpPr>
          <p:spPr bwMode="auto">
            <a:xfrm>
              <a:off x="907" y="913"/>
              <a:ext cx="2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S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2396" name="Text Box 12"/>
            <p:cNvSpPr txBox="1">
              <a:spLocks noChangeArrowheads="1"/>
            </p:cNvSpPr>
            <p:nvPr/>
          </p:nvSpPr>
          <p:spPr bwMode="auto">
            <a:xfrm>
              <a:off x="1064" y="659"/>
              <a:ext cx="225" cy="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  <a:p>
              <a:pPr algn="ctr" eaLnBrk="0" hangingPunct="0"/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r>
                <a:rPr kumimoji="1" lang="en-US" altLang="zh-CN" sz="3200" b="1">
                  <a:latin typeface="Times New Roman" panose="02020603050405020304" pitchFamily="18" charset="0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2397" name="Text Box 13"/>
            <p:cNvSpPr txBox="1">
              <a:spLocks noChangeArrowheads="1"/>
            </p:cNvSpPr>
            <p:nvPr/>
          </p:nvSpPr>
          <p:spPr bwMode="auto">
            <a:xfrm>
              <a:off x="1511" y="1417"/>
              <a:ext cx="7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(0</a:t>
              </a:r>
              <a:r>
                <a:rPr kumimoji="1" lang="en-US" altLang="zh-CN" sz="3200" b="1" baseline="30000">
                  <a:latin typeface="Times New Roman" panose="02020603050405020304" pitchFamily="18" charset="0"/>
                </a:rPr>
                <a:t>-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)=0</a:t>
              </a:r>
            </a:p>
          </p:txBody>
        </p:sp>
        <p:sp>
          <p:nvSpPr>
            <p:cNvPr id="272398" name="Line 14"/>
            <p:cNvSpPr>
              <a:spLocks noChangeShapeType="1"/>
            </p:cNvSpPr>
            <p:nvPr/>
          </p:nvSpPr>
          <p:spPr bwMode="auto">
            <a:xfrm>
              <a:off x="1870" y="575"/>
              <a:ext cx="0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2399" name="Line 15"/>
            <p:cNvSpPr>
              <a:spLocks noChangeShapeType="1"/>
            </p:cNvSpPr>
            <p:nvPr/>
          </p:nvSpPr>
          <p:spPr bwMode="auto">
            <a:xfrm>
              <a:off x="1782" y="575"/>
              <a:ext cx="0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2400" name="Line 16"/>
            <p:cNvSpPr>
              <a:spLocks noChangeShapeType="1"/>
            </p:cNvSpPr>
            <p:nvPr/>
          </p:nvSpPr>
          <p:spPr bwMode="auto">
            <a:xfrm>
              <a:off x="2535" y="1166"/>
              <a:ext cx="0" cy="2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2401" name="Text Box 17"/>
            <p:cNvSpPr txBox="1">
              <a:spLocks noChangeArrowheads="1"/>
            </p:cNvSpPr>
            <p:nvPr/>
          </p:nvSpPr>
          <p:spPr bwMode="auto">
            <a:xfrm>
              <a:off x="2237" y="944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272402" name="Text Box 18"/>
            <p:cNvSpPr txBox="1">
              <a:spLocks noChangeArrowheads="1"/>
            </p:cNvSpPr>
            <p:nvPr/>
          </p:nvSpPr>
          <p:spPr bwMode="auto">
            <a:xfrm>
              <a:off x="1564" y="622"/>
              <a:ext cx="58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+ 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C </a:t>
              </a:r>
              <a:r>
                <a:rPr kumimoji="1" lang="en-US" altLang="zh-CN" sz="3200" b="1" i="1">
                  <a:latin typeface="Times New Roman" panose="02020603050405020304" pitchFamily="18" charset="0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2403" name="Text Box 19"/>
            <p:cNvSpPr txBox="1">
              <a:spLocks noChangeArrowheads="1"/>
            </p:cNvSpPr>
            <p:nvPr/>
          </p:nvSpPr>
          <p:spPr bwMode="auto">
            <a:xfrm>
              <a:off x="2558" y="702"/>
              <a:ext cx="308" cy="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R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r>
                <a:rPr kumimoji="1" lang="en-US" altLang="zh-CN" sz="2800" b="1">
                  <a:latin typeface="Times New Roman" panose="02020603050405020304" pitchFamily="18" charset="0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72404" name="Group 20"/>
          <p:cNvGrpSpPr>
            <a:grpSpLocks/>
          </p:cNvGrpSpPr>
          <p:nvPr/>
        </p:nvGrpSpPr>
        <p:grpSpPr bwMode="auto">
          <a:xfrm>
            <a:off x="4706938" y="701675"/>
            <a:ext cx="4138612" cy="2087563"/>
            <a:chOff x="2965" y="442"/>
            <a:chExt cx="2607" cy="1315"/>
          </a:xfrm>
        </p:grpSpPr>
        <p:sp>
          <p:nvSpPr>
            <p:cNvPr id="272405" name="Text Box 21"/>
            <p:cNvSpPr txBox="1">
              <a:spLocks noChangeArrowheads="1"/>
            </p:cNvSpPr>
            <p:nvPr/>
          </p:nvSpPr>
          <p:spPr bwMode="auto">
            <a:xfrm>
              <a:off x="3512" y="442"/>
              <a:ext cx="2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272406" name="Line 22"/>
            <p:cNvSpPr>
              <a:spLocks noChangeShapeType="1"/>
            </p:cNvSpPr>
            <p:nvPr/>
          </p:nvSpPr>
          <p:spPr bwMode="auto">
            <a:xfrm>
              <a:off x="3435" y="1469"/>
              <a:ext cx="196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2407" name="Line 23"/>
            <p:cNvSpPr>
              <a:spLocks noChangeShapeType="1"/>
            </p:cNvSpPr>
            <p:nvPr/>
          </p:nvSpPr>
          <p:spPr bwMode="auto">
            <a:xfrm flipV="1">
              <a:off x="3531" y="603"/>
              <a:ext cx="0" cy="11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2408" name="Text Box 24"/>
            <p:cNvSpPr txBox="1">
              <a:spLocks noChangeArrowheads="1"/>
            </p:cNvSpPr>
            <p:nvPr/>
          </p:nvSpPr>
          <p:spPr bwMode="auto">
            <a:xfrm>
              <a:off x="5403" y="1421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2409" name="Line 25"/>
            <p:cNvSpPr>
              <a:spLocks noChangeShapeType="1"/>
            </p:cNvSpPr>
            <p:nvPr/>
          </p:nvSpPr>
          <p:spPr bwMode="auto">
            <a:xfrm>
              <a:off x="3531" y="941"/>
              <a:ext cx="4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2410" name="Line 26"/>
            <p:cNvSpPr>
              <a:spLocks noChangeShapeType="1"/>
            </p:cNvSpPr>
            <p:nvPr/>
          </p:nvSpPr>
          <p:spPr bwMode="auto">
            <a:xfrm>
              <a:off x="3963" y="941"/>
              <a:ext cx="0" cy="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2411" name="Line 27"/>
            <p:cNvSpPr>
              <a:spLocks noChangeShapeType="1"/>
            </p:cNvSpPr>
            <p:nvPr/>
          </p:nvSpPr>
          <p:spPr bwMode="auto">
            <a:xfrm>
              <a:off x="4395" y="941"/>
              <a:ext cx="4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2412" name="Line 28"/>
            <p:cNvSpPr>
              <a:spLocks noChangeShapeType="1"/>
            </p:cNvSpPr>
            <p:nvPr/>
          </p:nvSpPr>
          <p:spPr bwMode="auto">
            <a:xfrm>
              <a:off x="4395" y="941"/>
              <a:ext cx="0" cy="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2413" name="Line 29"/>
            <p:cNvSpPr>
              <a:spLocks noChangeShapeType="1"/>
            </p:cNvSpPr>
            <p:nvPr/>
          </p:nvSpPr>
          <p:spPr bwMode="auto">
            <a:xfrm>
              <a:off x="4827" y="941"/>
              <a:ext cx="0" cy="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2414" name="Text Box 30"/>
            <p:cNvSpPr txBox="1">
              <a:spLocks noChangeArrowheads="1"/>
            </p:cNvSpPr>
            <p:nvPr/>
          </p:nvSpPr>
          <p:spPr bwMode="auto">
            <a:xfrm>
              <a:off x="3799" y="1469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2415" name="Text Box 31"/>
            <p:cNvSpPr txBox="1">
              <a:spLocks noChangeArrowheads="1"/>
            </p:cNvSpPr>
            <p:nvPr/>
          </p:nvSpPr>
          <p:spPr bwMode="auto">
            <a:xfrm>
              <a:off x="4203" y="1469"/>
              <a:ext cx="3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2416" name="Text Box 32"/>
            <p:cNvSpPr txBox="1">
              <a:spLocks noChangeArrowheads="1"/>
            </p:cNvSpPr>
            <p:nvPr/>
          </p:nvSpPr>
          <p:spPr bwMode="auto">
            <a:xfrm>
              <a:off x="4635" y="1469"/>
              <a:ext cx="3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3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2417" name="Text Box 33"/>
            <p:cNvSpPr txBox="1">
              <a:spLocks noChangeArrowheads="1"/>
            </p:cNvSpPr>
            <p:nvPr/>
          </p:nvSpPr>
          <p:spPr bwMode="auto">
            <a:xfrm>
              <a:off x="2965" y="767"/>
              <a:ext cx="5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100V</a:t>
              </a:r>
            </a:p>
          </p:txBody>
        </p:sp>
        <p:sp>
          <p:nvSpPr>
            <p:cNvPr id="272418" name="Text Box 34"/>
            <p:cNvSpPr txBox="1">
              <a:spLocks noChangeArrowheads="1"/>
            </p:cNvSpPr>
            <p:nvPr/>
          </p:nvSpPr>
          <p:spPr bwMode="auto">
            <a:xfrm>
              <a:off x="3300" y="145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0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272419" name="Text Box 35"/>
          <p:cNvSpPr txBox="1">
            <a:spLocks noChangeArrowheads="1"/>
          </p:cNvSpPr>
          <p:nvPr/>
        </p:nvSpPr>
        <p:spPr bwMode="auto">
          <a:xfrm>
            <a:off x="566738" y="3384550"/>
            <a:ext cx="1257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0 &lt;</a:t>
            </a:r>
            <a:r>
              <a:rPr kumimoji="1" lang="en-US" altLang="zh-CN" sz="2400" b="1" i="1">
                <a:solidFill>
                  <a:srgbClr val="0000FF"/>
                </a:solidFill>
                <a:latin typeface="Times New Roman" panose="02020603050405020304" pitchFamily="18" charset="0"/>
              </a:rPr>
              <a:t> t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 &lt; </a:t>
            </a:r>
            <a:r>
              <a:rPr kumimoji="1" lang="en-US" altLang="zh-CN" sz="2400" b="1" i="1">
                <a:solidFill>
                  <a:srgbClr val="0000FF"/>
                </a:solidFill>
                <a:latin typeface="Times New Roman" panose="02020603050405020304" pitchFamily="18" charset="0"/>
              </a:rPr>
              <a:t>T</a:t>
            </a:r>
            <a:endParaRPr kumimoji="1" lang="en-US" altLang="zh-CN" sz="240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2420" name="Text Box 36"/>
          <p:cNvSpPr txBox="1">
            <a:spLocks noChangeArrowheads="1"/>
          </p:cNvSpPr>
          <p:nvPr/>
        </p:nvSpPr>
        <p:spPr bwMode="auto">
          <a:xfrm>
            <a:off x="2811196" y="3191818"/>
            <a:ext cx="13356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 i="1" dirty="0" err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i="1" baseline="-25000" dirty="0" err="1"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(0</a:t>
            </a:r>
            <a:r>
              <a:rPr kumimoji="1" lang="en-US" altLang="zh-CN" sz="3200" b="1" baseline="-25000" dirty="0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)=0</a:t>
            </a:r>
          </a:p>
        </p:txBody>
      </p:sp>
      <p:sp>
        <p:nvSpPr>
          <p:cNvPr id="272421" name="Text Box 37"/>
          <p:cNvSpPr txBox="1">
            <a:spLocks noChangeArrowheads="1"/>
          </p:cNvSpPr>
          <p:nvPr/>
        </p:nvSpPr>
        <p:spPr bwMode="auto">
          <a:xfrm>
            <a:off x="2811463" y="3671888"/>
            <a:ext cx="1760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>
                <a:latin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kumimoji="1" lang="en-US" altLang="zh-CN" sz="2400" b="1">
                <a:latin typeface="Times New Roman" panose="02020603050405020304" pitchFamily="18" charset="0"/>
              </a:rPr>
              <a:t>)=100V</a:t>
            </a:r>
          </a:p>
        </p:txBody>
      </p:sp>
      <p:sp>
        <p:nvSpPr>
          <p:cNvPr id="272422" name="Freeform 38"/>
          <p:cNvSpPr>
            <a:spLocks/>
          </p:cNvSpPr>
          <p:nvPr/>
        </p:nvSpPr>
        <p:spPr bwMode="auto">
          <a:xfrm>
            <a:off x="5662613" y="3446463"/>
            <a:ext cx="536575" cy="860425"/>
          </a:xfrm>
          <a:custGeom>
            <a:avLst/>
            <a:gdLst>
              <a:gd name="T0" fmla="*/ 0 w 384"/>
              <a:gd name="T1" fmla="*/ 532 h 532"/>
              <a:gd name="T2" fmla="*/ 48 w 384"/>
              <a:gd name="T3" fmla="*/ 272 h 532"/>
              <a:gd name="T4" fmla="*/ 144 w 384"/>
              <a:gd name="T5" fmla="*/ 90 h 532"/>
              <a:gd name="T6" fmla="*/ 288 w 384"/>
              <a:gd name="T7" fmla="*/ 13 h 532"/>
              <a:gd name="T8" fmla="*/ 384 w 384"/>
              <a:gd name="T9" fmla="*/ 13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532">
                <a:moveTo>
                  <a:pt x="0" y="532"/>
                </a:moveTo>
                <a:cubicBezTo>
                  <a:pt x="12" y="441"/>
                  <a:pt x="24" y="346"/>
                  <a:pt x="48" y="272"/>
                </a:cubicBezTo>
                <a:cubicBezTo>
                  <a:pt x="72" y="198"/>
                  <a:pt x="104" y="133"/>
                  <a:pt x="144" y="90"/>
                </a:cubicBezTo>
                <a:cubicBezTo>
                  <a:pt x="184" y="47"/>
                  <a:pt x="248" y="26"/>
                  <a:pt x="288" y="13"/>
                </a:cubicBezTo>
                <a:cubicBezTo>
                  <a:pt x="328" y="0"/>
                  <a:pt x="368" y="13"/>
                  <a:pt x="384" y="13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2423" name="Freeform 39"/>
          <p:cNvSpPr>
            <a:spLocks/>
          </p:cNvSpPr>
          <p:nvPr/>
        </p:nvSpPr>
        <p:spPr bwMode="auto">
          <a:xfrm>
            <a:off x="7034213" y="3454400"/>
            <a:ext cx="508000" cy="858838"/>
          </a:xfrm>
          <a:custGeom>
            <a:avLst/>
            <a:gdLst>
              <a:gd name="T0" fmla="*/ 0 w 384"/>
              <a:gd name="T1" fmla="*/ 532 h 532"/>
              <a:gd name="T2" fmla="*/ 48 w 384"/>
              <a:gd name="T3" fmla="*/ 272 h 532"/>
              <a:gd name="T4" fmla="*/ 144 w 384"/>
              <a:gd name="T5" fmla="*/ 90 h 532"/>
              <a:gd name="T6" fmla="*/ 288 w 384"/>
              <a:gd name="T7" fmla="*/ 13 h 532"/>
              <a:gd name="T8" fmla="*/ 384 w 384"/>
              <a:gd name="T9" fmla="*/ 13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532">
                <a:moveTo>
                  <a:pt x="0" y="532"/>
                </a:moveTo>
                <a:cubicBezTo>
                  <a:pt x="12" y="441"/>
                  <a:pt x="24" y="346"/>
                  <a:pt x="48" y="272"/>
                </a:cubicBezTo>
                <a:cubicBezTo>
                  <a:pt x="72" y="198"/>
                  <a:pt x="104" y="133"/>
                  <a:pt x="144" y="90"/>
                </a:cubicBezTo>
                <a:cubicBezTo>
                  <a:pt x="184" y="47"/>
                  <a:pt x="248" y="26"/>
                  <a:pt x="288" y="13"/>
                </a:cubicBezTo>
                <a:cubicBezTo>
                  <a:pt x="328" y="0"/>
                  <a:pt x="368" y="13"/>
                  <a:pt x="384" y="13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2424" name="Freeform 40"/>
          <p:cNvSpPr>
            <a:spLocks/>
          </p:cNvSpPr>
          <p:nvPr/>
        </p:nvSpPr>
        <p:spPr bwMode="auto">
          <a:xfrm flipV="1">
            <a:off x="6348413" y="3468688"/>
            <a:ext cx="698500" cy="844550"/>
          </a:xfrm>
          <a:custGeom>
            <a:avLst/>
            <a:gdLst>
              <a:gd name="T0" fmla="*/ 0 w 384"/>
              <a:gd name="T1" fmla="*/ 532 h 532"/>
              <a:gd name="T2" fmla="*/ 48 w 384"/>
              <a:gd name="T3" fmla="*/ 272 h 532"/>
              <a:gd name="T4" fmla="*/ 144 w 384"/>
              <a:gd name="T5" fmla="*/ 90 h 532"/>
              <a:gd name="T6" fmla="*/ 288 w 384"/>
              <a:gd name="T7" fmla="*/ 13 h 532"/>
              <a:gd name="T8" fmla="*/ 384 w 384"/>
              <a:gd name="T9" fmla="*/ 13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532">
                <a:moveTo>
                  <a:pt x="0" y="532"/>
                </a:moveTo>
                <a:cubicBezTo>
                  <a:pt x="12" y="441"/>
                  <a:pt x="24" y="346"/>
                  <a:pt x="48" y="272"/>
                </a:cubicBezTo>
                <a:cubicBezTo>
                  <a:pt x="72" y="198"/>
                  <a:pt x="104" y="133"/>
                  <a:pt x="144" y="90"/>
                </a:cubicBezTo>
                <a:cubicBezTo>
                  <a:pt x="184" y="47"/>
                  <a:pt x="248" y="26"/>
                  <a:pt x="288" y="13"/>
                </a:cubicBezTo>
                <a:cubicBezTo>
                  <a:pt x="328" y="0"/>
                  <a:pt x="368" y="13"/>
                  <a:pt x="384" y="13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2425" name="Freeform 41"/>
          <p:cNvSpPr>
            <a:spLocks/>
          </p:cNvSpPr>
          <p:nvPr/>
        </p:nvSpPr>
        <p:spPr bwMode="auto">
          <a:xfrm flipV="1">
            <a:off x="7720013" y="3468688"/>
            <a:ext cx="609600" cy="844550"/>
          </a:xfrm>
          <a:custGeom>
            <a:avLst/>
            <a:gdLst>
              <a:gd name="T0" fmla="*/ 0 w 384"/>
              <a:gd name="T1" fmla="*/ 532 h 532"/>
              <a:gd name="T2" fmla="*/ 48 w 384"/>
              <a:gd name="T3" fmla="*/ 272 h 532"/>
              <a:gd name="T4" fmla="*/ 144 w 384"/>
              <a:gd name="T5" fmla="*/ 90 h 532"/>
              <a:gd name="T6" fmla="*/ 288 w 384"/>
              <a:gd name="T7" fmla="*/ 13 h 532"/>
              <a:gd name="T8" fmla="*/ 384 w 384"/>
              <a:gd name="T9" fmla="*/ 13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532">
                <a:moveTo>
                  <a:pt x="0" y="532"/>
                </a:moveTo>
                <a:cubicBezTo>
                  <a:pt x="12" y="441"/>
                  <a:pt x="24" y="346"/>
                  <a:pt x="48" y="272"/>
                </a:cubicBezTo>
                <a:cubicBezTo>
                  <a:pt x="72" y="198"/>
                  <a:pt x="104" y="133"/>
                  <a:pt x="144" y="90"/>
                </a:cubicBezTo>
                <a:cubicBezTo>
                  <a:pt x="184" y="47"/>
                  <a:pt x="248" y="26"/>
                  <a:pt x="288" y="13"/>
                </a:cubicBezTo>
                <a:cubicBezTo>
                  <a:pt x="328" y="0"/>
                  <a:pt x="368" y="13"/>
                  <a:pt x="384" y="13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2426" name="Line 42"/>
          <p:cNvSpPr>
            <a:spLocks noChangeShapeType="1"/>
          </p:cNvSpPr>
          <p:nvPr/>
        </p:nvSpPr>
        <p:spPr bwMode="auto">
          <a:xfrm>
            <a:off x="6119813" y="3448050"/>
            <a:ext cx="207962" cy="158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2427" name="Line 43"/>
          <p:cNvSpPr>
            <a:spLocks noChangeShapeType="1"/>
          </p:cNvSpPr>
          <p:nvPr/>
        </p:nvSpPr>
        <p:spPr bwMode="auto">
          <a:xfrm>
            <a:off x="7504113" y="3463925"/>
            <a:ext cx="21748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2428" name="Line 44"/>
          <p:cNvSpPr>
            <a:spLocks noChangeShapeType="1"/>
          </p:cNvSpPr>
          <p:nvPr/>
        </p:nvSpPr>
        <p:spPr bwMode="auto">
          <a:xfrm>
            <a:off x="5662613" y="3468688"/>
            <a:ext cx="685800" cy="1587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2429" name="Line 45"/>
          <p:cNvSpPr>
            <a:spLocks noChangeShapeType="1"/>
          </p:cNvSpPr>
          <p:nvPr/>
        </p:nvSpPr>
        <p:spPr bwMode="auto">
          <a:xfrm>
            <a:off x="6348413" y="3468688"/>
            <a:ext cx="0" cy="83820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2430" name="Line 46"/>
          <p:cNvSpPr>
            <a:spLocks noChangeShapeType="1"/>
          </p:cNvSpPr>
          <p:nvPr/>
        </p:nvSpPr>
        <p:spPr bwMode="auto">
          <a:xfrm>
            <a:off x="7034213" y="3468688"/>
            <a:ext cx="685800" cy="1587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2431" name="Line 47"/>
          <p:cNvSpPr>
            <a:spLocks noChangeShapeType="1"/>
          </p:cNvSpPr>
          <p:nvPr/>
        </p:nvSpPr>
        <p:spPr bwMode="auto">
          <a:xfrm>
            <a:off x="7046913" y="3473450"/>
            <a:ext cx="0" cy="83820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2432" name="Line 48"/>
          <p:cNvSpPr>
            <a:spLocks noChangeShapeType="1"/>
          </p:cNvSpPr>
          <p:nvPr/>
        </p:nvSpPr>
        <p:spPr bwMode="auto">
          <a:xfrm>
            <a:off x="7720013" y="3468688"/>
            <a:ext cx="0" cy="83820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2433" name="Text Box 49"/>
          <p:cNvSpPr txBox="1">
            <a:spLocks noChangeArrowheads="1"/>
          </p:cNvSpPr>
          <p:nvPr/>
        </p:nvSpPr>
        <p:spPr bwMode="auto">
          <a:xfrm>
            <a:off x="6088063" y="4306888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 i="1">
                <a:latin typeface="Times New Roman" panose="02020603050405020304" pitchFamily="18" charset="0"/>
              </a:rPr>
              <a:t>T</a:t>
            </a:r>
            <a:endParaRPr kumimoji="1"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272434" name="Text Box 50"/>
          <p:cNvSpPr txBox="1">
            <a:spLocks noChangeArrowheads="1"/>
          </p:cNvSpPr>
          <p:nvPr/>
        </p:nvSpPr>
        <p:spPr bwMode="auto">
          <a:xfrm>
            <a:off x="6729413" y="4306888"/>
            <a:ext cx="522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T</a:t>
            </a:r>
            <a:endParaRPr kumimoji="1"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272435" name="Text Box 51"/>
          <p:cNvSpPr txBox="1">
            <a:spLocks noChangeArrowheads="1"/>
          </p:cNvSpPr>
          <p:nvPr/>
        </p:nvSpPr>
        <p:spPr bwMode="auto">
          <a:xfrm>
            <a:off x="7415213" y="4306888"/>
            <a:ext cx="522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T</a:t>
            </a:r>
            <a:endParaRPr kumimoji="1" lang="en-US" altLang="zh-CN" sz="2400" b="1">
              <a:latin typeface="Times New Roman" panose="02020603050405020304" pitchFamily="18" charset="0"/>
            </a:endParaRPr>
          </a:p>
        </p:txBody>
      </p:sp>
      <p:grpSp>
        <p:nvGrpSpPr>
          <p:cNvPr id="272436" name="Group 52"/>
          <p:cNvGrpSpPr>
            <a:grpSpLocks/>
          </p:cNvGrpSpPr>
          <p:nvPr/>
        </p:nvGrpSpPr>
        <p:grpSpPr bwMode="auto">
          <a:xfrm>
            <a:off x="5316538" y="2847975"/>
            <a:ext cx="3586162" cy="1941513"/>
            <a:chOff x="3349" y="1794"/>
            <a:chExt cx="2259" cy="1223"/>
          </a:xfrm>
        </p:grpSpPr>
        <p:sp>
          <p:nvSpPr>
            <p:cNvPr id="272437" name="Line 53"/>
            <p:cNvSpPr>
              <a:spLocks noChangeShapeType="1"/>
            </p:cNvSpPr>
            <p:nvPr/>
          </p:nvSpPr>
          <p:spPr bwMode="auto">
            <a:xfrm>
              <a:off x="3471" y="2713"/>
              <a:ext cx="196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2438" name="Line 54"/>
            <p:cNvSpPr>
              <a:spLocks noChangeShapeType="1"/>
            </p:cNvSpPr>
            <p:nvPr/>
          </p:nvSpPr>
          <p:spPr bwMode="auto">
            <a:xfrm flipV="1">
              <a:off x="3567" y="1993"/>
              <a:ext cx="0" cy="10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2439" name="Text Box 55"/>
            <p:cNvSpPr txBox="1">
              <a:spLocks noChangeArrowheads="1"/>
            </p:cNvSpPr>
            <p:nvPr/>
          </p:nvSpPr>
          <p:spPr bwMode="auto">
            <a:xfrm>
              <a:off x="5439" y="2665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2440" name="Text Box 56"/>
            <p:cNvSpPr txBox="1">
              <a:spLocks noChangeArrowheads="1"/>
            </p:cNvSpPr>
            <p:nvPr/>
          </p:nvSpPr>
          <p:spPr bwMode="auto">
            <a:xfrm>
              <a:off x="3623" y="1794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C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2441" name="Text Box 57"/>
            <p:cNvSpPr txBox="1">
              <a:spLocks noChangeArrowheads="1"/>
            </p:cNvSpPr>
            <p:nvPr/>
          </p:nvSpPr>
          <p:spPr bwMode="auto">
            <a:xfrm>
              <a:off x="3349" y="272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0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272442" name="Text Box 58"/>
          <p:cNvSpPr txBox="1">
            <a:spLocks noChangeArrowheads="1"/>
          </p:cNvSpPr>
          <p:nvPr/>
        </p:nvSpPr>
        <p:spPr bwMode="auto">
          <a:xfrm>
            <a:off x="4706938" y="3286125"/>
            <a:ext cx="917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400">
                <a:latin typeface="Times New Roman" panose="02020603050405020304" pitchFamily="18" charset="0"/>
              </a:rPr>
              <a:t>100V</a:t>
            </a:r>
          </a:p>
        </p:txBody>
      </p:sp>
      <p:sp>
        <p:nvSpPr>
          <p:cNvPr id="272443" name="Text Box 59"/>
          <p:cNvSpPr txBox="1">
            <a:spLocks noChangeArrowheads="1"/>
          </p:cNvSpPr>
          <p:nvPr/>
        </p:nvSpPr>
        <p:spPr bwMode="auto">
          <a:xfrm>
            <a:off x="2933700" y="4149725"/>
            <a:ext cx="1125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  = RC</a:t>
            </a:r>
            <a:endParaRPr kumimoji="1" lang="en-US" altLang="zh-CN" sz="2400">
              <a:latin typeface="Times New Roman" panose="02020603050405020304" pitchFamily="18" charset="0"/>
            </a:endParaRPr>
          </a:p>
        </p:txBody>
      </p:sp>
      <p:graphicFrame>
        <p:nvGraphicFramePr>
          <p:cNvPr id="272444" name="Object 60"/>
          <p:cNvGraphicFramePr>
            <a:graphicFrameLocks noChangeAspect="1"/>
          </p:cNvGraphicFramePr>
          <p:nvPr/>
        </p:nvGraphicFramePr>
        <p:xfrm>
          <a:off x="0" y="3962400"/>
          <a:ext cx="27749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38" name="Equation" r:id="rId4" imgW="1333440" imgH="355320" progId="Equation.3">
                  <p:embed/>
                </p:oleObj>
              </mc:Choice>
              <mc:Fallback>
                <p:oleObj name="Equation" r:id="rId4" imgW="1333440" imgH="355320" progId="Equation.3">
                  <p:embed/>
                  <p:pic>
                    <p:nvPicPr>
                      <p:cNvPr id="272444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962400"/>
                        <a:ext cx="2774950" cy="7366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2445" name="Text Box 61"/>
          <p:cNvSpPr txBox="1">
            <a:spLocks noChangeArrowheads="1"/>
          </p:cNvSpPr>
          <p:nvPr/>
        </p:nvSpPr>
        <p:spPr bwMode="auto">
          <a:xfrm>
            <a:off x="522288" y="5184775"/>
            <a:ext cx="1544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/>
            <a:r>
              <a:rPr kumimoji="1" lang="en-US" altLang="zh-CN" sz="2400" b="1" i="1">
                <a:solidFill>
                  <a:srgbClr val="0000FF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 &lt;</a:t>
            </a:r>
            <a:r>
              <a:rPr kumimoji="1" lang="en-US" altLang="zh-CN" sz="2400" b="1" i="1">
                <a:solidFill>
                  <a:srgbClr val="0000FF"/>
                </a:solidFill>
                <a:latin typeface="Times New Roman" panose="02020603050405020304" pitchFamily="18" charset="0"/>
              </a:rPr>
              <a:t> t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 &lt; 2</a:t>
            </a:r>
            <a:r>
              <a:rPr kumimoji="1" lang="en-US" altLang="zh-CN" sz="2400" b="1" i="1">
                <a:solidFill>
                  <a:srgbClr val="0000FF"/>
                </a:solidFill>
                <a:latin typeface="Times New Roman" panose="02020603050405020304" pitchFamily="18" charset="0"/>
              </a:rPr>
              <a:t>T</a:t>
            </a:r>
            <a:endParaRPr kumimoji="1"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272446" name="Text Box 62"/>
          <p:cNvSpPr txBox="1">
            <a:spLocks noChangeArrowheads="1"/>
          </p:cNvSpPr>
          <p:nvPr/>
        </p:nvSpPr>
        <p:spPr bwMode="auto">
          <a:xfrm>
            <a:off x="2495730" y="5057131"/>
            <a:ext cx="18998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 i="1" dirty="0" err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i="1" baseline="-25000" dirty="0" err="1"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T</a:t>
            </a:r>
            <a:r>
              <a:rPr kumimoji="1" lang="en-US" altLang="zh-CN" sz="3200" b="1" baseline="-25000" dirty="0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)=100V</a:t>
            </a:r>
          </a:p>
        </p:txBody>
      </p:sp>
      <p:sp>
        <p:nvSpPr>
          <p:cNvPr id="272447" name="Text Box 63"/>
          <p:cNvSpPr txBox="1">
            <a:spLocks noChangeArrowheads="1"/>
          </p:cNvSpPr>
          <p:nvPr/>
        </p:nvSpPr>
        <p:spPr bwMode="auto">
          <a:xfrm>
            <a:off x="4432300" y="5032375"/>
            <a:ext cx="1235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>
                <a:latin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kumimoji="1" lang="en-US" altLang="zh-CN" sz="2400" b="1">
                <a:latin typeface="Times New Roman" panose="02020603050405020304" pitchFamily="18" charset="0"/>
              </a:rPr>
              <a:t>)=0</a:t>
            </a:r>
          </a:p>
        </p:txBody>
      </p:sp>
      <p:sp>
        <p:nvSpPr>
          <p:cNvPr id="272448" name="Text Box 64"/>
          <p:cNvSpPr txBox="1">
            <a:spLocks noChangeArrowheads="1"/>
          </p:cNvSpPr>
          <p:nvPr/>
        </p:nvSpPr>
        <p:spPr bwMode="auto">
          <a:xfrm>
            <a:off x="5859463" y="5003800"/>
            <a:ext cx="11255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 i="1">
                <a:latin typeface="Times New Roman" panose="02020603050405020304" pitchFamily="18" charset="0"/>
                <a:sym typeface="Symbol" panose="05050102010706020507" pitchFamily="18" charset="2"/>
              </a:rPr>
              <a:t>  = RC</a:t>
            </a:r>
            <a:endParaRPr kumimoji="1" lang="en-US" altLang="zh-CN" sz="2400">
              <a:latin typeface="Times New Roman" panose="02020603050405020304" pitchFamily="18" charset="0"/>
            </a:endParaRPr>
          </a:p>
        </p:txBody>
      </p:sp>
      <p:graphicFrame>
        <p:nvGraphicFramePr>
          <p:cNvPr id="272449" name="Object 65"/>
          <p:cNvGraphicFramePr>
            <a:graphicFrameLocks noChangeAspect="1"/>
          </p:cNvGraphicFramePr>
          <p:nvPr/>
        </p:nvGraphicFramePr>
        <p:xfrm>
          <a:off x="417513" y="5626100"/>
          <a:ext cx="219075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39" name="Equation" r:id="rId6" imgW="1054080" imgH="355320" progId="Equation.3">
                  <p:embed/>
                </p:oleObj>
              </mc:Choice>
              <mc:Fallback>
                <p:oleObj name="Equation" r:id="rId6" imgW="1054080" imgH="355320" progId="Equation.3">
                  <p:embed/>
                  <p:pic>
                    <p:nvPicPr>
                      <p:cNvPr id="272449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513" y="5626100"/>
                        <a:ext cx="2190750" cy="7334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2450" name="Oval 66"/>
          <p:cNvSpPr>
            <a:spLocks noChangeArrowheads="1"/>
          </p:cNvSpPr>
          <p:nvPr/>
        </p:nvSpPr>
        <p:spPr bwMode="auto">
          <a:xfrm>
            <a:off x="1784350" y="5664200"/>
            <a:ext cx="501650" cy="239713"/>
          </a:xfrm>
          <a:prstGeom prst="ellipse">
            <a:avLst/>
          </a:prstGeom>
          <a:noFill/>
          <a:ln w="349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2452" name="Text Box 68"/>
          <p:cNvSpPr txBox="1">
            <a:spLocks noChangeArrowheads="1"/>
          </p:cNvSpPr>
          <p:nvPr/>
        </p:nvSpPr>
        <p:spPr bwMode="auto">
          <a:xfrm>
            <a:off x="206375" y="2663825"/>
            <a:ext cx="2160588" cy="4572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solidFill>
                  <a:schemeClr val="bg1"/>
                </a:solidFill>
                <a:latin typeface="Times New Roman" panose="02020603050405020304" pitchFamily="18" charset="0"/>
              </a:rPr>
              <a:t>）  </a:t>
            </a:r>
            <a:r>
              <a:rPr kumimoji="1" lang="zh-CN" altLang="en-US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</a:rPr>
              <a:t>T </a:t>
            </a:r>
            <a:r>
              <a:rPr kumimoji="1" lang="en-US" altLang="zh-CN" sz="2400" b="1">
                <a:solidFill>
                  <a:schemeClr val="bg1"/>
                </a:solidFill>
                <a:latin typeface="Times New Roman" panose="02020603050405020304" pitchFamily="18" charset="0"/>
              </a:rPr>
              <a:t>&gt;&gt; </a:t>
            </a:r>
            <a:r>
              <a:rPr kumimoji="1" lang="en-US" altLang="zh-CN" sz="2400" b="1" i="1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</a:t>
            </a:r>
          </a:p>
        </p:txBody>
      </p:sp>
      <p:sp>
        <p:nvSpPr>
          <p:cNvPr id="72" name="Rectangle 2"/>
          <p:cNvSpPr txBox="1">
            <a:spLocks noChangeArrowheads="1"/>
          </p:cNvSpPr>
          <p:nvPr/>
        </p:nvSpPr>
        <p:spPr>
          <a:xfrm>
            <a:off x="179388" y="188913"/>
            <a:ext cx="8515350" cy="4699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8.3.3 RC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电路的方波响应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(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略讲，有对应的电路实验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)</a:t>
            </a:r>
            <a:endParaRPr lang="en-US" altLang="zh-CN" sz="24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90CDE5E-5670-4F1C-BAC0-0037F5FED711}"/>
              </a:ext>
            </a:extLst>
          </p:cNvPr>
          <p:cNvSpPr txBox="1"/>
          <p:nvPr/>
        </p:nvSpPr>
        <p:spPr>
          <a:xfrm>
            <a:off x="5575300" y="4717535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零状态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零输入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零状态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零输入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3699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2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2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2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2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2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2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72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72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72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72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2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72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272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72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272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72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72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72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72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72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72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72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72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7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5" dur="1000" fill="hold"/>
                                        <p:tgtEl>
                                          <p:spTgt spid="27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8" dur="1000" fill="hold"/>
                                        <p:tgtEl>
                                          <p:spTgt spid="27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272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72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272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272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419" grpId="0" build="p" autoUpdateAnimBg="0"/>
      <p:bldP spid="272420" grpId="0" build="p" autoUpdateAnimBg="0"/>
      <p:bldP spid="272421" grpId="0" build="p" autoUpdateAnimBg="0"/>
      <p:bldP spid="272433" grpId="0"/>
      <p:bldP spid="272434" grpId="0"/>
      <p:bldP spid="272435" grpId="0"/>
      <p:bldP spid="272442" grpId="0"/>
      <p:bldP spid="272443" grpId="0" build="p" autoUpdateAnimBg="0"/>
      <p:bldP spid="272445" grpId="0" build="p" autoUpdateAnimBg="0"/>
      <p:bldP spid="272446" grpId="0" build="p" autoUpdateAnimBg="0"/>
      <p:bldP spid="272447" grpId="0" build="p" autoUpdateAnimBg="0"/>
      <p:bldP spid="272448" grpId="0" build="p" autoUpdateAnimBg="0"/>
      <p:bldP spid="272452" grpId="0" animBg="1"/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6" name="Text Box 4"/>
          <p:cNvSpPr txBox="1">
            <a:spLocks noChangeArrowheads="1"/>
          </p:cNvSpPr>
          <p:nvPr/>
        </p:nvSpPr>
        <p:spPr bwMode="auto">
          <a:xfrm>
            <a:off x="342596" y="2727440"/>
            <a:ext cx="17315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zh-CN" altLang="en-US" sz="2400" b="1" dirty="0">
                <a:latin typeface="Times New Roman" panose="02020603050405020304" pitchFamily="18" charset="0"/>
              </a:rPr>
              <a:t>暂态过程：</a:t>
            </a:r>
          </a:p>
        </p:txBody>
      </p:sp>
      <p:grpSp>
        <p:nvGrpSpPr>
          <p:cNvPr id="274448" name="Group 16"/>
          <p:cNvGrpSpPr>
            <a:grpSpLocks/>
          </p:cNvGrpSpPr>
          <p:nvPr/>
        </p:nvGrpSpPr>
        <p:grpSpPr bwMode="auto">
          <a:xfrm>
            <a:off x="1062038" y="593725"/>
            <a:ext cx="3135312" cy="1793875"/>
            <a:chOff x="810" y="374"/>
            <a:chExt cx="1975" cy="1130"/>
          </a:xfrm>
        </p:grpSpPr>
        <p:sp>
          <p:nvSpPr>
            <p:cNvPr id="274449" name="Oval 17"/>
            <p:cNvSpPr>
              <a:spLocks noChangeArrowheads="1"/>
            </p:cNvSpPr>
            <p:nvPr/>
          </p:nvSpPr>
          <p:spPr bwMode="auto">
            <a:xfrm>
              <a:off x="1078" y="729"/>
              <a:ext cx="266" cy="236"/>
            </a:xfrm>
            <a:prstGeom prst="ellipse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50" name="Rectangle 18"/>
            <p:cNvSpPr>
              <a:spLocks noChangeArrowheads="1"/>
            </p:cNvSpPr>
            <p:nvPr/>
          </p:nvSpPr>
          <p:spPr bwMode="auto">
            <a:xfrm>
              <a:off x="2408" y="768"/>
              <a:ext cx="89" cy="197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51" name="Line 19"/>
            <p:cNvSpPr>
              <a:spLocks noChangeShapeType="1"/>
            </p:cNvSpPr>
            <p:nvPr/>
          </p:nvSpPr>
          <p:spPr bwMode="auto">
            <a:xfrm>
              <a:off x="1211" y="492"/>
              <a:ext cx="0" cy="7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52" name="Line 20"/>
            <p:cNvSpPr>
              <a:spLocks noChangeShapeType="1"/>
            </p:cNvSpPr>
            <p:nvPr/>
          </p:nvSpPr>
          <p:spPr bwMode="auto">
            <a:xfrm>
              <a:off x="1211" y="492"/>
              <a:ext cx="4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53" name="Line 21"/>
            <p:cNvSpPr>
              <a:spLocks noChangeShapeType="1"/>
            </p:cNvSpPr>
            <p:nvPr/>
          </p:nvSpPr>
          <p:spPr bwMode="auto">
            <a:xfrm>
              <a:off x="1787" y="492"/>
              <a:ext cx="66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54" name="Line 22"/>
            <p:cNvSpPr>
              <a:spLocks noChangeShapeType="1"/>
            </p:cNvSpPr>
            <p:nvPr/>
          </p:nvSpPr>
          <p:spPr bwMode="auto">
            <a:xfrm>
              <a:off x="2452" y="492"/>
              <a:ext cx="0" cy="2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55" name="Line 23"/>
            <p:cNvSpPr>
              <a:spLocks noChangeShapeType="1"/>
            </p:cNvSpPr>
            <p:nvPr/>
          </p:nvSpPr>
          <p:spPr bwMode="auto">
            <a:xfrm>
              <a:off x="1211" y="1241"/>
              <a:ext cx="124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56" name="Text Box 24"/>
            <p:cNvSpPr txBox="1">
              <a:spLocks noChangeArrowheads="1"/>
            </p:cNvSpPr>
            <p:nvPr/>
          </p:nvSpPr>
          <p:spPr bwMode="auto">
            <a:xfrm>
              <a:off x="810" y="686"/>
              <a:ext cx="2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S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4457" name="Text Box 25"/>
            <p:cNvSpPr txBox="1">
              <a:spLocks noChangeArrowheads="1"/>
            </p:cNvSpPr>
            <p:nvPr/>
          </p:nvSpPr>
          <p:spPr bwMode="auto">
            <a:xfrm>
              <a:off x="981" y="458"/>
              <a:ext cx="225" cy="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  <a:p>
              <a:pPr algn="ctr" eaLnBrk="0" hangingPunct="0"/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r>
                <a:rPr kumimoji="1" lang="en-US" altLang="zh-CN" sz="3200" b="1">
                  <a:latin typeface="Times New Roman" panose="02020603050405020304" pitchFamily="18" charset="0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4458" name="Text Box 26"/>
            <p:cNvSpPr txBox="1">
              <a:spLocks noChangeArrowheads="1"/>
            </p:cNvSpPr>
            <p:nvPr/>
          </p:nvSpPr>
          <p:spPr bwMode="auto">
            <a:xfrm>
              <a:off x="1428" y="1216"/>
              <a:ext cx="7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(0</a:t>
              </a:r>
              <a:r>
                <a:rPr kumimoji="1" lang="en-US" altLang="zh-CN" sz="3200" b="1" baseline="30000">
                  <a:latin typeface="Times New Roman" panose="02020603050405020304" pitchFamily="18" charset="0"/>
                </a:rPr>
                <a:t>-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)=0</a:t>
              </a:r>
            </a:p>
          </p:txBody>
        </p:sp>
        <p:sp>
          <p:nvSpPr>
            <p:cNvPr id="274459" name="Line 27"/>
            <p:cNvSpPr>
              <a:spLocks noChangeShapeType="1"/>
            </p:cNvSpPr>
            <p:nvPr/>
          </p:nvSpPr>
          <p:spPr bwMode="auto">
            <a:xfrm>
              <a:off x="1787" y="374"/>
              <a:ext cx="0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60" name="Line 28"/>
            <p:cNvSpPr>
              <a:spLocks noChangeShapeType="1"/>
            </p:cNvSpPr>
            <p:nvPr/>
          </p:nvSpPr>
          <p:spPr bwMode="auto">
            <a:xfrm>
              <a:off x="1699" y="374"/>
              <a:ext cx="0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61" name="Line 29"/>
            <p:cNvSpPr>
              <a:spLocks noChangeShapeType="1"/>
            </p:cNvSpPr>
            <p:nvPr/>
          </p:nvSpPr>
          <p:spPr bwMode="auto">
            <a:xfrm>
              <a:off x="2452" y="965"/>
              <a:ext cx="0" cy="2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62" name="Text Box 30"/>
            <p:cNvSpPr txBox="1">
              <a:spLocks noChangeArrowheads="1"/>
            </p:cNvSpPr>
            <p:nvPr/>
          </p:nvSpPr>
          <p:spPr bwMode="auto">
            <a:xfrm>
              <a:off x="2154" y="74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4463" name="Text Box 31"/>
            <p:cNvSpPr txBox="1">
              <a:spLocks noChangeArrowheads="1"/>
            </p:cNvSpPr>
            <p:nvPr/>
          </p:nvSpPr>
          <p:spPr bwMode="auto">
            <a:xfrm>
              <a:off x="1481" y="421"/>
              <a:ext cx="58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+ 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C </a:t>
              </a:r>
              <a:r>
                <a:rPr kumimoji="1" lang="en-US" altLang="zh-CN" sz="3200" b="1" i="1">
                  <a:latin typeface="Times New Roman" panose="02020603050405020304" pitchFamily="18" charset="0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4464" name="Text Box 32"/>
            <p:cNvSpPr txBox="1">
              <a:spLocks noChangeArrowheads="1"/>
            </p:cNvSpPr>
            <p:nvPr/>
          </p:nvSpPr>
          <p:spPr bwMode="auto">
            <a:xfrm>
              <a:off x="2476" y="501"/>
              <a:ext cx="309" cy="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R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r>
                <a:rPr kumimoji="1" lang="en-US" altLang="zh-CN" sz="2800" b="1">
                  <a:latin typeface="Times New Roman" panose="02020603050405020304" pitchFamily="18" charset="0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274484" name="Rectangle 52"/>
          <p:cNvSpPr>
            <a:spLocks noChangeArrowheads="1"/>
          </p:cNvSpPr>
          <p:nvPr/>
        </p:nvSpPr>
        <p:spPr bwMode="auto">
          <a:xfrm>
            <a:off x="88900" y="92075"/>
            <a:ext cx="2592388" cy="4572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） </a:t>
            </a:r>
            <a:r>
              <a:rPr kumimoji="1"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与</a:t>
            </a:r>
            <a:r>
              <a:rPr kumimoji="1" lang="zh-CN" alt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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接近</a:t>
            </a:r>
          </a:p>
        </p:txBody>
      </p:sp>
      <p:grpSp>
        <p:nvGrpSpPr>
          <p:cNvPr id="274507" name="Group 75"/>
          <p:cNvGrpSpPr>
            <a:grpSpLocks/>
          </p:cNvGrpSpPr>
          <p:nvPr/>
        </p:nvGrpSpPr>
        <p:grpSpPr bwMode="auto">
          <a:xfrm>
            <a:off x="4572000" y="188913"/>
            <a:ext cx="4138613" cy="2087562"/>
            <a:chOff x="2965" y="442"/>
            <a:chExt cx="2607" cy="1315"/>
          </a:xfrm>
        </p:grpSpPr>
        <p:sp>
          <p:nvSpPr>
            <p:cNvPr id="274508" name="Text Box 76"/>
            <p:cNvSpPr txBox="1">
              <a:spLocks noChangeArrowheads="1"/>
            </p:cNvSpPr>
            <p:nvPr/>
          </p:nvSpPr>
          <p:spPr bwMode="auto">
            <a:xfrm>
              <a:off x="3512" y="442"/>
              <a:ext cx="2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274509" name="Line 77"/>
            <p:cNvSpPr>
              <a:spLocks noChangeShapeType="1"/>
            </p:cNvSpPr>
            <p:nvPr/>
          </p:nvSpPr>
          <p:spPr bwMode="auto">
            <a:xfrm>
              <a:off x="3435" y="1469"/>
              <a:ext cx="196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510" name="Line 78"/>
            <p:cNvSpPr>
              <a:spLocks noChangeShapeType="1"/>
            </p:cNvSpPr>
            <p:nvPr/>
          </p:nvSpPr>
          <p:spPr bwMode="auto">
            <a:xfrm flipV="1">
              <a:off x="3531" y="603"/>
              <a:ext cx="0" cy="11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511" name="Text Box 79"/>
            <p:cNvSpPr txBox="1">
              <a:spLocks noChangeArrowheads="1"/>
            </p:cNvSpPr>
            <p:nvPr/>
          </p:nvSpPr>
          <p:spPr bwMode="auto">
            <a:xfrm>
              <a:off x="5403" y="1421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4512" name="Line 80"/>
            <p:cNvSpPr>
              <a:spLocks noChangeShapeType="1"/>
            </p:cNvSpPr>
            <p:nvPr/>
          </p:nvSpPr>
          <p:spPr bwMode="auto">
            <a:xfrm>
              <a:off x="3531" y="941"/>
              <a:ext cx="4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513" name="Line 81"/>
            <p:cNvSpPr>
              <a:spLocks noChangeShapeType="1"/>
            </p:cNvSpPr>
            <p:nvPr/>
          </p:nvSpPr>
          <p:spPr bwMode="auto">
            <a:xfrm>
              <a:off x="3963" y="941"/>
              <a:ext cx="0" cy="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514" name="Line 82"/>
            <p:cNvSpPr>
              <a:spLocks noChangeShapeType="1"/>
            </p:cNvSpPr>
            <p:nvPr/>
          </p:nvSpPr>
          <p:spPr bwMode="auto">
            <a:xfrm>
              <a:off x="4395" y="941"/>
              <a:ext cx="4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515" name="Line 83"/>
            <p:cNvSpPr>
              <a:spLocks noChangeShapeType="1"/>
            </p:cNvSpPr>
            <p:nvPr/>
          </p:nvSpPr>
          <p:spPr bwMode="auto">
            <a:xfrm>
              <a:off x="4395" y="941"/>
              <a:ext cx="0" cy="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516" name="Line 84"/>
            <p:cNvSpPr>
              <a:spLocks noChangeShapeType="1"/>
            </p:cNvSpPr>
            <p:nvPr/>
          </p:nvSpPr>
          <p:spPr bwMode="auto">
            <a:xfrm>
              <a:off x="4827" y="941"/>
              <a:ext cx="0" cy="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517" name="Text Box 85"/>
            <p:cNvSpPr txBox="1">
              <a:spLocks noChangeArrowheads="1"/>
            </p:cNvSpPr>
            <p:nvPr/>
          </p:nvSpPr>
          <p:spPr bwMode="auto">
            <a:xfrm>
              <a:off x="3799" y="1469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4518" name="Text Box 86"/>
            <p:cNvSpPr txBox="1">
              <a:spLocks noChangeArrowheads="1"/>
            </p:cNvSpPr>
            <p:nvPr/>
          </p:nvSpPr>
          <p:spPr bwMode="auto">
            <a:xfrm>
              <a:off x="4203" y="1469"/>
              <a:ext cx="3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4519" name="Text Box 87"/>
            <p:cNvSpPr txBox="1">
              <a:spLocks noChangeArrowheads="1"/>
            </p:cNvSpPr>
            <p:nvPr/>
          </p:nvSpPr>
          <p:spPr bwMode="auto">
            <a:xfrm>
              <a:off x="4635" y="1469"/>
              <a:ext cx="3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3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4520" name="Text Box 88"/>
            <p:cNvSpPr txBox="1">
              <a:spLocks noChangeArrowheads="1"/>
            </p:cNvSpPr>
            <p:nvPr/>
          </p:nvSpPr>
          <p:spPr bwMode="auto">
            <a:xfrm>
              <a:off x="2965" y="767"/>
              <a:ext cx="5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100V</a:t>
              </a:r>
            </a:p>
          </p:txBody>
        </p:sp>
        <p:sp>
          <p:nvSpPr>
            <p:cNvPr id="274521" name="Text Box 89"/>
            <p:cNvSpPr txBox="1">
              <a:spLocks noChangeArrowheads="1"/>
            </p:cNvSpPr>
            <p:nvPr/>
          </p:nvSpPr>
          <p:spPr bwMode="auto">
            <a:xfrm>
              <a:off x="3300" y="145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0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92" name="Freeform 38"/>
          <p:cNvSpPr>
            <a:spLocks/>
          </p:cNvSpPr>
          <p:nvPr/>
        </p:nvSpPr>
        <p:spPr bwMode="auto">
          <a:xfrm>
            <a:off x="2959100" y="4063432"/>
            <a:ext cx="674687" cy="457199"/>
          </a:xfrm>
          <a:custGeom>
            <a:avLst/>
            <a:gdLst>
              <a:gd name="T0" fmla="*/ 0 w 384"/>
              <a:gd name="T1" fmla="*/ 532 h 532"/>
              <a:gd name="T2" fmla="*/ 48 w 384"/>
              <a:gd name="T3" fmla="*/ 272 h 532"/>
              <a:gd name="T4" fmla="*/ 144 w 384"/>
              <a:gd name="T5" fmla="*/ 90 h 532"/>
              <a:gd name="T6" fmla="*/ 288 w 384"/>
              <a:gd name="T7" fmla="*/ 13 h 532"/>
              <a:gd name="T8" fmla="*/ 384 w 384"/>
              <a:gd name="T9" fmla="*/ 13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532">
                <a:moveTo>
                  <a:pt x="0" y="532"/>
                </a:moveTo>
                <a:cubicBezTo>
                  <a:pt x="12" y="441"/>
                  <a:pt x="24" y="346"/>
                  <a:pt x="48" y="272"/>
                </a:cubicBezTo>
                <a:cubicBezTo>
                  <a:pt x="72" y="198"/>
                  <a:pt x="104" y="133"/>
                  <a:pt x="144" y="90"/>
                </a:cubicBezTo>
                <a:cubicBezTo>
                  <a:pt x="184" y="47"/>
                  <a:pt x="248" y="26"/>
                  <a:pt x="288" y="13"/>
                </a:cubicBezTo>
                <a:cubicBezTo>
                  <a:pt x="328" y="0"/>
                  <a:pt x="368" y="13"/>
                  <a:pt x="384" y="13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" name="Freeform 39"/>
          <p:cNvSpPr>
            <a:spLocks/>
          </p:cNvSpPr>
          <p:nvPr/>
        </p:nvSpPr>
        <p:spPr bwMode="auto">
          <a:xfrm>
            <a:off x="4330700" y="3957068"/>
            <a:ext cx="674686" cy="487363"/>
          </a:xfrm>
          <a:custGeom>
            <a:avLst/>
            <a:gdLst>
              <a:gd name="T0" fmla="*/ 0 w 384"/>
              <a:gd name="T1" fmla="*/ 532 h 532"/>
              <a:gd name="T2" fmla="*/ 48 w 384"/>
              <a:gd name="T3" fmla="*/ 272 h 532"/>
              <a:gd name="T4" fmla="*/ 144 w 384"/>
              <a:gd name="T5" fmla="*/ 90 h 532"/>
              <a:gd name="T6" fmla="*/ 288 w 384"/>
              <a:gd name="T7" fmla="*/ 13 h 532"/>
              <a:gd name="T8" fmla="*/ 384 w 384"/>
              <a:gd name="T9" fmla="*/ 13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532">
                <a:moveTo>
                  <a:pt x="0" y="532"/>
                </a:moveTo>
                <a:cubicBezTo>
                  <a:pt x="12" y="441"/>
                  <a:pt x="24" y="346"/>
                  <a:pt x="48" y="272"/>
                </a:cubicBezTo>
                <a:cubicBezTo>
                  <a:pt x="72" y="198"/>
                  <a:pt x="104" y="133"/>
                  <a:pt x="144" y="90"/>
                </a:cubicBezTo>
                <a:cubicBezTo>
                  <a:pt x="184" y="47"/>
                  <a:pt x="248" y="26"/>
                  <a:pt x="288" y="13"/>
                </a:cubicBezTo>
                <a:cubicBezTo>
                  <a:pt x="328" y="0"/>
                  <a:pt x="368" y="13"/>
                  <a:pt x="384" y="13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" name="Freeform 40"/>
          <p:cNvSpPr>
            <a:spLocks/>
          </p:cNvSpPr>
          <p:nvPr/>
        </p:nvSpPr>
        <p:spPr bwMode="auto">
          <a:xfrm flipV="1">
            <a:off x="3644900" y="4063432"/>
            <a:ext cx="698500" cy="381000"/>
          </a:xfrm>
          <a:custGeom>
            <a:avLst/>
            <a:gdLst>
              <a:gd name="T0" fmla="*/ 0 w 384"/>
              <a:gd name="T1" fmla="*/ 532 h 532"/>
              <a:gd name="T2" fmla="*/ 48 w 384"/>
              <a:gd name="T3" fmla="*/ 272 h 532"/>
              <a:gd name="T4" fmla="*/ 144 w 384"/>
              <a:gd name="T5" fmla="*/ 90 h 532"/>
              <a:gd name="T6" fmla="*/ 288 w 384"/>
              <a:gd name="T7" fmla="*/ 13 h 532"/>
              <a:gd name="T8" fmla="*/ 384 w 384"/>
              <a:gd name="T9" fmla="*/ 13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532">
                <a:moveTo>
                  <a:pt x="0" y="532"/>
                </a:moveTo>
                <a:cubicBezTo>
                  <a:pt x="12" y="441"/>
                  <a:pt x="24" y="346"/>
                  <a:pt x="48" y="272"/>
                </a:cubicBezTo>
                <a:cubicBezTo>
                  <a:pt x="72" y="198"/>
                  <a:pt x="104" y="133"/>
                  <a:pt x="144" y="90"/>
                </a:cubicBezTo>
                <a:cubicBezTo>
                  <a:pt x="184" y="47"/>
                  <a:pt x="248" y="26"/>
                  <a:pt x="288" y="13"/>
                </a:cubicBezTo>
                <a:cubicBezTo>
                  <a:pt x="328" y="0"/>
                  <a:pt x="368" y="13"/>
                  <a:pt x="384" y="13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" name="Freeform 41"/>
          <p:cNvSpPr>
            <a:spLocks/>
          </p:cNvSpPr>
          <p:nvPr/>
        </p:nvSpPr>
        <p:spPr bwMode="auto">
          <a:xfrm flipV="1">
            <a:off x="5016500" y="3957068"/>
            <a:ext cx="609600" cy="382590"/>
          </a:xfrm>
          <a:custGeom>
            <a:avLst/>
            <a:gdLst>
              <a:gd name="T0" fmla="*/ 0 w 384"/>
              <a:gd name="T1" fmla="*/ 532 h 532"/>
              <a:gd name="T2" fmla="*/ 48 w 384"/>
              <a:gd name="T3" fmla="*/ 272 h 532"/>
              <a:gd name="T4" fmla="*/ 144 w 384"/>
              <a:gd name="T5" fmla="*/ 90 h 532"/>
              <a:gd name="T6" fmla="*/ 288 w 384"/>
              <a:gd name="T7" fmla="*/ 13 h 532"/>
              <a:gd name="T8" fmla="*/ 384 w 384"/>
              <a:gd name="T9" fmla="*/ 13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532">
                <a:moveTo>
                  <a:pt x="0" y="532"/>
                </a:moveTo>
                <a:cubicBezTo>
                  <a:pt x="12" y="441"/>
                  <a:pt x="24" y="346"/>
                  <a:pt x="48" y="272"/>
                </a:cubicBezTo>
                <a:cubicBezTo>
                  <a:pt x="72" y="198"/>
                  <a:pt x="104" y="133"/>
                  <a:pt x="144" y="90"/>
                </a:cubicBezTo>
                <a:cubicBezTo>
                  <a:pt x="184" y="47"/>
                  <a:pt x="248" y="26"/>
                  <a:pt x="288" y="13"/>
                </a:cubicBezTo>
                <a:cubicBezTo>
                  <a:pt x="328" y="0"/>
                  <a:pt x="368" y="13"/>
                  <a:pt x="384" y="13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9" name="Line 44"/>
          <p:cNvSpPr>
            <a:spLocks noChangeShapeType="1"/>
          </p:cNvSpPr>
          <p:nvPr/>
        </p:nvSpPr>
        <p:spPr bwMode="auto">
          <a:xfrm>
            <a:off x="2959100" y="3682432"/>
            <a:ext cx="685800" cy="1587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" name="Line 45"/>
          <p:cNvSpPr>
            <a:spLocks noChangeShapeType="1"/>
          </p:cNvSpPr>
          <p:nvPr/>
        </p:nvSpPr>
        <p:spPr bwMode="auto">
          <a:xfrm>
            <a:off x="3644900" y="3682432"/>
            <a:ext cx="0" cy="83820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1" name="Line 46"/>
          <p:cNvSpPr>
            <a:spLocks noChangeShapeType="1"/>
          </p:cNvSpPr>
          <p:nvPr/>
        </p:nvSpPr>
        <p:spPr bwMode="auto">
          <a:xfrm>
            <a:off x="4330700" y="3682432"/>
            <a:ext cx="685800" cy="1587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" name="Line 47"/>
          <p:cNvSpPr>
            <a:spLocks noChangeShapeType="1"/>
          </p:cNvSpPr>
          <p:nvPr/>
        </p:nvSpPr>
        <p:spPr bwMode="auto">
          <a:xfrm>
            <a:off x="4343400" y="3687194"/>
            <a:ext cx="0" cy="83820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3" name="Line 48"/>
          <p:cNvSpPr>
            <a:spLocks noChangeShapeType="1"/>
          </p:cNvSpPr>
          <p:nvPr/>
        </p:nvSpPr>
        <p:spPr bwMode="auto">
          <a:xfrm>
            <a:off x="5016500" y="3682432"/>
            <a:ext cx="0" cy="83820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4" name="Text Box 49"/>
          <p:cNvSpPr txBox="1">
            <a:spLocks noChangeArrowheads="1"/>
          </p:cNvSpPr>
          <p:nvPr/>
        </p:nvSpPr>
        <p:spPr bwMode="auto">
          <a:xfrm>
            <a:off x="3384550" y="4520632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 i="1">
                <a:latin typeface="Times New Roman" panose="02020603050405020304" pitchFamily="18" charset="0"/>
              </a:rPr>
              <a:t>T</a:t>
            </a:r>
            <a:endParaRPr kumimoji="1"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105" name="Text Box 50"/>
          <p:cNvSpPr txBox="1">
            <a:spLocks noChangeArrowheads="1"/>
          </p:cNvSpPr>
          <p:nvPr/>
        </p:nvSpPr>
        <p:spPr bwMode="auto">
          <a:xfrm>
            <a:off x="4025900" y="4520632"/>
            <a:ext cx="522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T</a:t>
            </a:r>
            <a:endParaRPr kumimoji="1"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106" name="Text Box 51"/>
          <p:cNvSpPr txBox="1">
            <a:spLocks noChangeArrowheads="1"/>
          </p:cNvSpPr>
          <p:nvPr/>
        </p:nvSpPr>
        <p:spPr bwMode="auto">
          <a:xfrm>
            <a:off x="4711700" y="4520632"/>
            <a:ext cx="522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 dirty="0"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T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107" name="Group 52"/>
          <p:cNvGrpSpPr>
            <a:grpSpLocks/>
          </p:cNvGrpSpPr>
          <p:nvPr/>
        </p:nvGrpSpPr>
        <p:grpSpPr bwMode="auto">
          <a:xfrm>
            <a:off x="2613025" y="3061719"/>
            <a:ext cx="4648199" cy="1941513"/>
            <a:chOff x="3349" y="1794"/>
            <a:chExt cx="2928" cy="1223"/>
          </a:xfrm>
        </p:grpSpPr>
        <p:sp>
          <p:nvSpPr>
            <p:cNvPr id="108" name="Line 53"/>
            <p:cNvSpPr>
              <a:spLocks noChangeShapeType="1"/>
            </p:cNvSpPr>
            <p:nvPr/>
          </p:nvSpPr>
          <p:spPr bwMode="auto">
            <a:xfrm>
              <a:off x="3471" y="2713"/>
              <a:ext cx="2658" cy="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9" name="Line 54"/>
            <p:cNvSpPr>
              <a:spLocks noChangeShapeType="1"/>
            </p:cNvSpPr>
            <p:nvPr/>
          </p:nvSpPr>
          <p:spPr bwMode="auto">
            <a:xfrm flipV="1">
              <a:off x="3567" y="1993"/>
              <a:ext cx="0" cy="10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0" name="Text Box 55"/>
            <p:cNvSpPr txBox="1">
              <a:spLocks noChangeArrowheads="1"/>
            </p:cNvSpPr>
            <p:nvPr/>
          </p:nvSpPr>
          <p:spPr bwMode="auto">
            <a:xfrm>
              <a:off x="6108" y="2665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t</a:t>
              </a:r>
              <a:endParaRPr kumimoji="1"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111" name="Text Box 56"/>
            <p:cNvSpPr txBox="1">
              <a:spLocks noChangeArrowheads="1"/>
            </p:cNvSpPr>
            <p:nvPr/>
          </p:nvSpPr>
          <p:spPr bwMode="auto">
            <a:xfrm>
              <a:off x="3623" y="1794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C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112" name="Text Box 57"/>
            <p:cNvSpPr txBox="1">
              <a:spLocks noChangeArrowheads="1"/>
            </p:cNvSpPr>
            <p:nvPr/>
          </p:nvSpPr>
          <p:spPr bwMode="auto">
            <a:xfrm>
              <a:off x="3349" y="272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0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113" name="Text Box 58"/>
          <p:cNvSpPr txBox="1">
            <a:spLocks noChangeArrowheads="1"/>
          </p:cNvSpPr>
          <p:nvPr/>
        </p:nvSpPr>
        <p:spPr bwMode="auto">
          <a:xfrm>
            <a:off x="2003425" y="3499869"/>
            <a:ext cx="917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400">
                <a:latin typeface="Times New Roman" panose="02020603050405020304" pitchFamily="18" charset="0"/>
              </a:rPr>
              <a:t>100V</a:t>
            </a:r>
          </a:p>
        </p:txBody>
      </p:sp>
      <p:sp>
        <p:nvSpPr>
          <p:cNvPr id="114" name="Line 46"/>
          <p:cNvSpPr>
            <a:spLocks noChangeShapeType="1"/>
          </p:cNvSpPr>
          <p:nvPr/>
        </p:nvSpPr>
        <p:spPr bwMode="auto">
          <a:xfrm>
            <a:off x="5609154" y="3655799"/>
            <a:ext cx="685800" cy="1587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" name="Line 47"/>
          <p:cNvSpPr>
            <a:spLocks noChangeShapeType="1"/>
          </p:cNvSpPr>
          <p:nvPr/>
        </p:nvSpPr>
        <p:spPr bwMode="auto">
          <a:xfrm>
            <a:off x="5621854" y="3660561"/>
            <a:ext cx="0" cy="83820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" name="Line 48"/>
          <p:cNvSpPr>
            <a:spLocks noChangeShapeType="1"/>
          </p:cNvSpPr>
          <p:nvPr/>
        </p:nvSpPr>
        <p:spPr bwMode="auto">
          <a:xfrm>
            <a:off x="6294954" y="3655799"/>
            <a:ext cx="0" cy="838200"/>
          </a:xfrm>
          <a:prstGeom prst="line">
            <a:avLst/>
          </a:prstGeom>
          <a:noFill/>
          <a:ln w="2540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" name="Freeform 39"/>
          <p:cNvSpPr>
            <a:spLocks/>
          </p:cNvSpPr>
          <p:nvPr/>
        </p:nvSpPr>
        <p:spPr bwMode="auto">
          <a:xfrm>
            <a:off x="5633119" y="3845327"/>
            <a:ext cx="674686" cy="487363"/>
          </a:xfrm>
          <a:custGeom>
            <a:avLst/>
            <a:gdLst>
              <a:gd name="T0" fmla="*/ 0 w 384"/>
              <a:gd name="T1" fmla="*/ 532 h 532"/>
              <a:gd name="T2" fmla="*/ 48 w 384"/>
              <a:gd name="T3" fmla="*/ 272 h 532"/>
              <a:gd name="T4" fmla="*/ 144 w 384"/>
              <a:gd name="T5" fmla="*/ 90 h 532"/>
              <a:gd name="T6" fmla="*/ 288 w 384"/>
              <a:gd name="T7" fmla="*/ 13 h 532"/>
              <a:gd name="T8" fmla="*/ 384 w 384"/>
              <a:gd name="T9" fmla="*/ 13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532">
                <a:moveTo>
                  <a:pt x="0" y="532"/>
                </a:moveTo>
                <a:cubicBezTo>
                  <a:pt x="12" y="441"/>
                  <a:pt x="24" y="346"/>
                  <a:pt x="48" y="272"/>
                </a:cubicBezTo>
                <a:cubicBezTo>
                  <a:pt x="72" y="198"/>
                  <a:pt x="104" y="133"/>
                  <a:pt x="144" y="90"/>
                </a:cubicBezTo>
                <a:cubicBezTo>
                  <a:pt x="184" y="47"/>
                  <a:pt x="248" y="26"/>
                  <a:pt x="288" y="13"/>
                </a:cubicBezTo>
                <a:cubicBezTo>
                  <a:pt x="328" y="0"/>
                  <a:pt x="368" y="13"/>
                  <a:pt x="384" y="13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" name="Freeform 41"/>
          <p:cNvSpPr>
            <a:spLocks/>
          </p:cNvSpPr>
          <p:nvPr/>
        </p:nvSpPr>
        <p:spPr bwMode="auto">
          <a:xfrm flipV="1">
            <a:off x="6318919" y="3845327"/>
            <a:ext cx="609600" cy="382590"/>
          </a:xfrm>
          <a:custGeom>
            <a:avLst/>
            <a:gdLst>
              <a:gd name="T0" fmla="*/ 0 w 384"/>
              <a:gd name="T1" fmla="*/ 532 h 532"/>
              <a:gd name="T2" fmla="*/ 48 w 384"/>
              <a:gd name="T3" fmla="*/ 272 h 532"/>
              <a:gd name="T4" fmla="*/ 144 w 384"/>
              <a:gd name="T5" fmla="*/ 90 h 532"/>
              <a:gd name="T6" fmla="*/ 288 w 384"/>
              <a:gd name="T7" fmla="*/ 13 h 532"/>
              <a:gd name="T8" fmla="*/ 384 w 384"/>
              <a:gd name="T9" fmla="*/ 13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532">
                <a:moveTo>
                  <a:pt x="0" y="532"/>
                </a:moveTo>
                <a:cubicBezTo>
                  <a:pt x="12" y="441"/>
                  <a:pt x="24" y="346"/>
                  <a:pt x="48" y="272"/>
                </a:cubicBezTo>
                <a:cubicBezTo>
                  <a:pt x="72" y="198"/>
                  <a:pt x="104" y="133"/>
                  <a:pt x="144" y="90"/>
                </a:cubicBezTo>
                <a:cubicBezTo>
                  <a:pt x="184" y="47"/>
                  <a:pt x="248" y="26"/>
                  <a:pt x="288" y="13"/>
                </a:cubicBezTo>
                <a:cubicBezTo>
                  <a:pt x="328" y="0"/>
                  <a:pt x="368" y="13"/>
                  <a:pt x="384" y="13"/>
                </a:cubicBezTo>
              </a:path>
            </a:pathLst>
          </a:custGeom>
          <a:noFill/>
          <a:ln w="2540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" name="Text Box 51"/>
          <p:cNvSpPr txBox="1">
            <a:spLocks noChangeArrowheads="1"/>
          </p:cNvSpPr>
          <p:nvPr/>
        </p:nvSpPr>
        <p:spPr bwMode="auto">
          <a:xfrm>
            <a:off x="5345905" y="4523607"/>
            <a:ext cx="522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 dirty="0">
                <a:latin typeface="Times New Roman" panose="02020603050405020304" pitchFamily="18" charset="0"/>
              </a:rPr>
              <a:t>4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T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120" name="Text Box 51"/>
          <p:cNvSpPr txBox="1">
            <a:spLocks noChangeArrowheads="1"/>
          </p:cNvSpPr>
          <p:nvPr/>
        </p:nvSpPr>
        <p:spPr bwMode="auto">
          <a:xfrm>
            <a:off x="6033810" y="4520631"/>
            <a:ext cx="522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 dirty="0">
                <a:latin typeface="Times New Roman" panose="02020603050405020304" pitchFamily="18" charset="0"/>
              </a:rPr>
              <a:t>5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T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C04C4603-4789-4A0F-A758-D872C01CB449}"/>
              </a:ext>
            </a:extLst>
          </p:cNvPr>
          <p:cNvSpPr txBox="1"/>
          <p:nvPr/>
        </p:nvSpPr>
        <p:spPr>
          <a:xfrm>
            <a:off x="2751576" y="5176271"/>
            <a:ext cx="496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零状态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零输入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全响应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零输入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全响应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零输入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D75FD3-5E25-4E60-B376-B756EB1EDB2C}"/>
              </a:ext>
            </a:extLst>
          </p:cNvPr>
          <p:cNvSpPr txBox="1"/>
          <p:nvPr/>
        </p:nvSpPr>
        <p:spPr>
          <a:xfrm>
            <a:off x="348628" y="5694366"/>
            <a:ext cx="4801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Q: </a:t>
            </a:r>
            <a:r>
              <a:rPr lang="zh-CN" altLang="en-US" sz="3200" dirty="0"/>
              <a:t>这里是不是纵向平移？</a:t>
            </a:r>
            <a:endParaRPr lang="en-US" altLang="zh-CN" sz="3200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0EC03AF-0D2D-417A-9167-1E4B7A059569}"/>
              </a:ext>
            </a:extLst>
          </p:cNvPr>
          <p:cNvSpPr txBox="1"/>
          <p:nvPr/>
        </p:nvSpPr>
        <p:spPr>
          <a:xfrm>
            <a:off x="5101867" y="5694366"/>
            <a:ext cx="37821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A: </a:t>
            </a:r>
            <a:r>
              <a:rPr lang="zh-CN" altLang="en-US" sz="3200" dirty="0"/>
              <a:t>不是  （详细计算见教材第</a:t>
            </a:r>
            <a:r>
              <a:rPr lang="en-US" altLang="zh-CN" sz="3200" dirty="0"/>
              <a:t>313</a:t>
            </a:r>
            <a:r>
              <a:rPr lang="zh-CN" altLang="en-US" sz="3200" dirty="0"/>
              <a:t>页）</a:t>
            </a:r>
          </a:p>
        </p:txBody>
      </p:sp>
    </p:spTree>
    <p:extLst>
      <p:ext uri="{BB962C8B-B14F-4D97-AF65-F5344CB8AC3E}">
        <p14:creationId xmlns:p14="http://schemas.microsoft.com/office/powerpoint/2010/main" val="40960619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4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4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6" grpId="0"/>
      <p:bldP spid="104" grpId="0"/>
      <p:bldP spid="105" grpId="0"/>
      <p:bldP spid="106" grpId="0"/>
      <p:bldP spid="113" grpId="0"/>
      <p:bldP spid="119" grpId="0"/>
      <p:bldP spid="120" grpId="0"/>
      <p:bldP spid="62" grpId="0"/>
      <p:bldP spid="2" grpId="0"/>
      <p:bldP spid="6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ChangeArrowheads="1"/>
          </p:cNvSpPr>
          <p:nvPr/>
        </p:nvSpPr>
        <p:spPr bwMode="auto">
          <a:xfrm>
            <a:off x="4349750" y="2420938"/>
            <a:ext cx="1257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0 &lt; 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t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&lt;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 T</a:t>
            </a:r>
            <a:endParaRPr kumimoji="1" lang="en-US" altLang="zh-CN" sz="24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74435" name="Object 3"/>
          <p:cNvGraphicFramePr>
            <a:graphicFrameLocks noChangeAspect="1"/>
          </p:cNvGraphicFramePr>
          <p:nvPr/>
        </p:nvGraphicFramePr>
        <p:xfrm>
          <a:off x="4365625" y="5035550"/>
          <a:ext cx="432752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46" name="公式" r:id="rId4" imgW="1841400" imgH="355320" progId="Equation.3">
                  <p:embed/>
                </p:oleObj>
              </mc:Choice>
              <mc:Fallback>
                <p:oleObj name="公式" r:id="rId4" imgW="1841400" imgH="355320" progId="Equation.3">
                  <p:embed/>
                  <p:pic>
                    <p:nvPicPr>
                      <p:cNvPr id="2744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5625" y="5035550"/>
                        <a:ext cx="4327525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4436" name="Text Box 4"/>
          <p:cNvSpPr txBox="1">
            <a:spLocks noChangeArrowheads="1"/>
          </p:cNvSpPr>
          <p:nvPr/>
        </p:nvSpPr>
        <p:spPr bwMode="auto">
          <a:xfrm>
            <a:off x="328613" y="1925638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zh-CN" altLang="en-US" sz="2400" b="1">
                <a:latin typeface="Times New Roman" panose="02020603050405020304" pitchFamily="18" charset="0"/>
              </a:rPr>
              <a:t>稳态解：</a:t>
            </a:r>
          </a:p>
        </p:txBody>
      </p:sp>
      <p:sp>
        <p:nvSpPr>
          <p:cNvPr id="274437" name="Text Box 5"/>
          <p:cNvSpPr txBox="1">
            <a:spLocks noChangeArrowheads="1"/>
          </p:cNvSpPr>
          <p:nvPr/>
        </p:nvSpPr>
        <p:spPr bwMode="auto">
          <a:xfrm>
            <a:off x="885825" y="32972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endParaRPr kumimoji="1"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274438" name="Text Box 6"/>
          <p:cNvSpPr txBox="1">
            <a:spLocks noChangeArrowheads="1"/>
          </p:cNvSpPr>
          <p:nvPr/>
        </p:nvSpPr>
        <p:spPr bwMode="auto">
          <a:xfrm>
            <a:off x="1571625" y="26876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endParaRPr kumimoji="1"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274439" name="Text Box 7"/>
          <p:cNvSpPr txBox="1">
            <a:spLocks noChangeArrowheads="1"/>
          </p:cNvSpPr>
          <p:nvPr/>
        </p:nvSpPr>
        <p:spPr bwMode="auto">
          <a:xfrm>
            <a:off x="2257425" y="32210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endParaRPr kumimoji="1"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274440" name="Text Box 8"/>
          <p:cNvSpPr txBox="1">
            <a:spLocks noChangeArrowheads="1"/>
          </p:cNvSpPr>
          <p:nvPr/>
        </p:nvSpPr>
        <p:spPr bwMode="auto">
          <a:xfrm>
            <a:off x="3019425" y="26876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endParaRPr kumimoji="1"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274441" name="Freeform 9"/>
          <p:cNvSpPr>
            <a:spLocks/>
          </p:cNvSpPr>
          <p:nvPr/>
        </p:nvSpPr>
        <p:spPr bwMode="auto">
          <a:xfrm>
            <a:off x="804863" y="2916238"/>
            <a:ext cx="714375" cy="465137"/>
          </a:xfrm>
          <a:custGeom>
            <a:avLst/>
            <a:gdLst>
              <a:gd name="T0" fmla="*/ 0 w 450"/>
              <a:gd name="T1" fmla="*/ 293 h 293"/>
              <a:gd name="T2" fmla="*/ 87 w 450"/>
              <a:gd name="T3" fmla="*/ 192 h 293"/>
              <a:gd name="T4" fmla="*/ 173 w 450"/>
              <a:gd name="T5" fmla="*/ 106 h 293"/>
              <a:gd name="T6" fmla="*/ 250 w 450"/>
              <a:gd name="T7" fmla="*/ 43 h 293"/>
              <a:gd name="T8" fmla="*/ 332 w 450"/>
              <a:gd name="T9" fmla="*/ 14 h 293"/>
              <a:gd name="T10" fmla="*/ 432 w 450"/>
              <a:gd name="T11" fmla="*/ 10 h 293"/>
              <a:gd name="T12" fmla="*/ 442 w 450"/>
              <a:gd name="T13" fmla="*/ 0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0" h="293">
                <a:moveTo>
                  <a:pt x="0" y="293"/>
                </a:moveTo>
                <a:cubicBezTo>
                  <a:pt x="15" y="275"/>
                  <a:pt x="58" y="223"/>
                  <a:pt x="87" y="192"/>
                </a:cubicBezTo>
                <a:cubicBezTo>
                  <a:pt x="116" y="161"/>
                  <a:pt x="146" y="131"/>
                  <a:pt x="173" y="106"/>
                </a:cubicBezTo>
                <a:cubicBezTo>
                  <a:pt x="200" y="81"/>
                  <a:pt x="224" y="58"/>
                  <a:pt x="250" y="43"/>
                </a:cubicBezTo>
                <a:cubicBezTo>
                  <a:pt x="276" y="28"/>
                  <a:pt x="302" y="19"/>
                  <a:pt x="332" y="14"/>
                </a:cubicBezTo>
                <a:cubicBezTo>
                  <a:pt x="362" y="9"/>
                  <a:pt x="414" y="12"/>
                  <a:pt x="432" y="10"/>
                </a:cubicBezTo>
                <a:cubicBezTo>
                  <a:pt x="450" y="8"/>
                  <a:pt x="440" y="2"/>
                  <a:pt x="442" y="0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4442" name="Freeform 10"/>
          <p:cNvSpPr>
            <a:spLocks/>
          </p:cNvSpPr>
          <p:nvPr/>
        </p:nvSpPr>
        <p:spPr bwMode="auto">
          <a:xfrm>
            <a:off x="1498600" y="2916238"/>
            <a:ext cx="693738" cy="457200"/>
          </a:xfrm>
          <a:custGeom>
            <a:avLst/>
            <a:gdLst>
              <a:gd name="T0" fmla="*/ 0 w 437"/>
              <a:gd name="T1" fmla="*/ 0 h 288"/>
              <a:gd name="T2" fmla="*/ 38 w 437"/>
              <a:gd name="T3" fmla="*/ 48 h 288"/>
              <a:gd name="T4" fmla="*/ 182 w 437"/>
              <a:gd name="T5" fmla="*/ 168 h 288"/>
              <a:gd name="T6" fmla="*/ 437 w 437"/>
              <a:gd name="T7" fmla="*/ 28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37" h="288">
                <a:moveTo>
                  <a:pt x="0" y="0"/>
                </a:moveTo>
                <a:cubicBezTo>
                  <a:pt x="6" y="8"/>
                  <a:pt x="8" y="20"/>
                  <a:pt x="38" y="48"/>
                </a:cubicBezTo>
                <a:cubicBezTo>
                  <a:pt x="68" y="76"/>
                  <a:pt x="116" y="128"/>
                  <a:pt x="182" y="168"/>
                </a:cubicBezTo>
                <a:cubicBezTo>
                  <a:pt x="248" y="208"/>
                  <a:pt x="384" y="263"/>
                  <a:pt x="437" y="288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4443" name="Freeform 11"/>
          <p:cNvSpPr>
            <a:spLocks/>
          </p:cNvSpPr>
          <p:nvPr/>
        </p:nvSpPr>
        <p:spPr bwMode="auto">
          <a:xfrm>
            <a:off x="2184400" y="2916238"/>
            <a:ext cx="714375" cy="434975"/>
          </a:xfrm>
          <a:custGeom>
            <a:avLst/>
            <a:gdLst>
              <a:gd name="T0" fmla="*/ 0 w 450"/>
              <a:gd name="T1" fmla="*/ 274 h 274"/>
              <a:gd name="T2" fmla="*/ 87 w 450"/>
              <a:gd name="T3" fmla="*/ 192 h 274"/>
              <a:gd name="T4" fmla="*/ 173 w 450"/>
              <a:gd name="T5" fmla="*/ 106 h 274"/>
              <a:gd name="T6" fmla="*/ 250 w 450"/>
              <a:gd name="T7" fmla="*/ 43 h 274"/>
              <a:gd name="T8" fmla="*/ 332 w 450"/>
              <a:gd name="T9" fmla="*/ 14 h 274"/>
              <a:gd name="T10" fmla="*/ 432 w 450"/>
              <a:gd name="T11" fmla="*/ 10 h 274"/>
              <a:gd name="T12" fmla="*/ 442 w 450"/>
              <a:gd name="T13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50" h="274">
                <a:moveTo>
                  <a:pt x="0" y="274"/>
                </a:moveTo>
                <a:cubicBezTo>
                  <a:pt x="14" y="261"/>
                  <a:pt x="58" y="220"/>
                  <a:pt x="87" y="192"/>
                </a:cubicBezTo>
                <a:cubicBezTo>
                  <a:pt x="116" y="164"/>
                  <a:pt x="146" y="131"/>
                  <a:pt x="173" y="106"/>
                </a:cubicBezTo>
                <a:cubicBezTo>
                  <a:pt x="200" y="81"/>
                  <a:pt x="224" y="58"/>
                  <a:pt x="250" y="43"/>
                </a:cubicBezTo>
                <a:cubicBezTo>
                  <a:pt x="276" y="28"/>
                  <a:pt x="302" y="19"/>
                  <a:pt x="332" y="14"/>
                </a:cubicBezTo>
                <a:cubicBezTo>
                  <a:pt x="362" y="9"/>
                  <a:pt x="414" y="12"/>
                  <a:pt x="432" y="10"/>
                </a:cubicBezTo>
                <a:cubicBezTo>
                  <a:pt x="450" y="8"/>
                  <a:pt x="440" y="2"/>
                  <a:pt x="442" y="0"/>
                </a:cubicBezTo>
              </a:path>
            </a:pathLst>
          </a:custGeom>
          <a:noFill/>
          <a:ln w="38100" cap="flat" cmpd="sng">
            <a:solidFill>
              <a:srgbClr val="FF3300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4444" name="Line 12"/>
          <p:cNvSpPr>
            <a:spLocks noChangeShapeType="1"/>
          </p:cNvSpPr>
          <p:nvPr/>
        </p:nvSpPr>
        <p:spPr bwMode="auto">
          <a:xfrm>
            <a:off x="812800" y="2916238"/>
            <a:ext cx="2514600" cy="0"/>
          </a:xfrm>
          <a:prstGeom prst="line">
            <a:avLst/>
          </a:prstGeom>
          <a:noFill/>
          <a:ln w="38100" cap="rnd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4445" name="Line 13"/>
          <p:cNvSpPr>
            <a:spLocks noChangeShapeType="1"/>
          </p:cNvSpPr>
          <p:nvPr/>
        </p:nvSpPr>
        <p:spPr bwMode="auto">
          <a:xfrm>
            <a:off x="804863" y="3373438"/>
            <a:ext cx="2590800" cy="0"/>
          </a:xfrm>
          <a:prstGeom prst="line">
            <a:avLst/>
          </a:prstGeom>
          <a:noFill/>
          <a:ln w="38100" cap="rnd">
            <a:solidFill>
              <a:srgbClr val="00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4446" name="Text Box 14"/>
          <p:cNvSpPr txBox="1">
            <a:spLocks noChangeArrowheads="1"/>
          </p:cNvSpPr>
          <p:nvPr/>
        </p:nvSpPr>
        <p:spPr bwMode="auto">
          <a:xfrm>
            <a:off x="3148013" y="2687638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2</a:t>
            </a:r>
            <a:endParaRPr kumimoji="1"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274447" name="Text Box 15"/>
          <p:cNvSpPr txBox="1">
            <a:spLocks noChangeArrowheads="1"/>
          </p:cNvSpPr>
          <p:nvPr/>
        </p:nvSpPr>
        <p:spPr bwMode="auto">
          <a:xfrm>
            <a:off x="3171825" y="3144838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</a:t>
            </a:r>
            <a:endParaRPr kumimoji="1" lang="en-US" altLang="zh-CN" sz="2400" b="1">
              <a:latin typeface="Times New Roman" panose="02020603050405020304" pitchFamily="18" charset="0"/>
            </a:endParaRPr>
          </a:p>
        </p:txBody>
      </p:sp>
      <p:grpSp>
        <p:nvGrpSpPr>
          <p:cNvPr id="274448" name="Group 16"/>
          <p:cNvGrpSpPr>
            <a:grpSpLocks/>
          </p:cNvGrpSpPr>
          <p:nvPr/>
        </p:nvGrpSpPr>
        <p:grpSpPr bwMode="auto">
          <a:xfrm>
            <a:off x="1062038" y="593725"/>
            <a:ext cx="3135312" cy="1793875"/>
            <a:chOff x="810" y="374"/>
            <a:chExt cx="1975" cy="1130"/>
          </a:xfrm>
        </p:grpSpPr>
        <p:sp>
          <p:nvSpPr>
            <p:cNvPr id="274449" name="Oval 17"/>
            <p:cNvSpPr>
              <a:spLocks noChangeArrowheads="1"/>
            </p:cNvSpPr>
            <p:nvPr/>
          </p:nvSpPr>
          <p:spPr bwMode="auto">
            <a:xfrm>
              <a:off x="1078" y="729"/>
              <a:ext cx="266" cy="236"/>
            </a:xfrm>
            <a:prstGeom prst="ellipse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50" name="Rectangle 18"/>
            <p:cNvSpPr>
              <a:spLocks noChangeArrowheads="1"/>
            </p:cNvSpPr>
            <p:nvPr/>
          </p:nvSpPr>
          <p:spPr bwMode="auto">
            <a:xfrm>
              <a:off x="2408" y="768"/>
              <a:ext cx="89" cy="197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51" name="Line 19"/>
            <p:cNvSpPr>
              <a:spLocks noChangeShapeType="1"/>
            </p:cNvSpPr>
            <p:nvPr/>
          </p:nvSpPr>
          <p:spPr bwMode="auto">
            <a:xfrm>
              <a:off x="1211" y="492"/>
              <a:ext cx="0" cy="7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52" name="Line 20"/>
            <p:cNvSpPr>
              <a:spLocks noChangeShapeType="1"/>
            </p:cNvSpPr>
            <p:nvPr/>
          </p:nvSpPr>
          <p:spPr bwMode="auto">
            <a:xfrm>
              <a:off x="1211" y="492"/>
              <a:ext cx="4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53" name="Line 21"/>
            <p:cNvSpPr>
              <a:spLocks noChangeShapeType="1"/>
            </p:cNvSpPr>
            <p:nvPr/>
          </p:nvSpPr>
          <p:spPr bwMode="auto">
            <a:xfrm>
              <a:off x="1787" y="492"/>
              <a:ext cx="66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54" name="Line 22"/>
            <p:cNvSpPr>
              <a:spLocks noChangeShapeType="1"/>
            </p:cNvSpPr>
            <p:nvPr/>
          </p:nvSpPr>
          <p:spPr bwMode="auto">
            <a:xfrm>
              <a:off x="2452" y="492"/>
              <a:ext cx="0" cy="2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55" name="Line 23"/>
            <p:cNvSpPr>
              <a:spLocks noChangeShapeType="1"/>
            </p:cNvSpPr>
            <p:nvPr/>
          </p:nvSpPr>
          <p:spPr bwMode="auto">
            <a:xfrm>
              <a:off x="1211" y="1241"/>
              <a:ext cx="124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56" name="Text Box 24"/>
            <p:cNvSpPr txBox="1">
              <a:spLocks noChangeArrowheads="1"/>
            </p:cNvSpPr>
            <p:nvPr/>
          </p:nvSpPr>
          <p:spPr bwMode="auto">
            <a:xfrm>
              <a:off x="810" y="686"/>
              <a:ext cx="2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S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4457" name="Text Box 25"/>
            <p:cNvSpPr txBox="1">
              <a:spLocks noChangeArrowheads="1"/>
            </p:cNvSpPr>
            <p:nvPr/>
          </p:nvSpPr>
          <p:spPr bwMode="auto">
            <a:xfrm>
              <a:off x="981" y="458"/>
              <a:ext cx="225" cy="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  <a:p>
              <a:pPr algn="ctr" eaLnBrk="0" hangingPunct="0"/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r>
                <a:rPr kumimoji="1" lang="en-US" altLang="zh-CN" sz="3200" b="1">
                  <a:latin typeface="Times New Roman" panose="02020603050405020304" pitchFamily="18" charset="0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4458" name="Text Box 26"/>
            <p:cNvSpPr txBox="1">
              <a:spLocks noChangeArrowheads="1"/>
            </p:cNvSpPr>
            <p:nvPr/>
          </p:nvSpPr>
          <p:spPr bwMode="auto">
            <a:xfrm>
              <a:off x="1428" y="1216"/>
              <a:ext cx="7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(0</a:t>
              </a:r>
              <a:r>
                <a:rPr kumimoji="1" lang="en-US" altLang="zh-CN" sz="3200" b="1" baseline="30000">
                  <a:latin typeface="Times New Roman" panose="02020603050405020304" pitchFamily="18" charset="0"/>
                </a:rPr>
                <a:t>-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)=0</a:t>
              </a:r>
            </a:p>
          </p:txBody>
        </p:sp>
        <p:sp>
          <p:nvSpPr>
            <p:cNvPr id="274459" name="Line 27"/>
            <p:cNvSpPr>
              <a:spLocks noChangeShapeType="1"/>
            </p:cNvSpPr>
            <p:nvPr/>
          </p:nvSpPr>
          <p:spPr bwMode="auto">
            <a:xfrm>
              <a:off x="1787" y="374"/>
              <a:ext cx="0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60" name="Line 28"/>
            <p:cNvSpPr>
              <a:spLocks noChangeShapeType="1"/>
            </p:cNvSpPr>
            <p:nvPr/>
          </p:nvSpPr>
          <p:spPr bwMode="auto">
            <a:xfrm>
              <a:off x="1699" y="374"/>
              <a:ext cx="0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61" name="Line 29"/>
            <p:cNvSpPr>
              <a:spLocks noChangeShapeType="1"/>
            </p:cNvSpPr>
            <p:nvPr/>
          </p:nvSpPr>
          <p:spPr bwMode="auto">
            <a:xfrm>
              <a:off x="2452" y="965"/>
              <a:ext cx="0" cy="2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62" name="Text Box 30"/>
            <p:cNvSpPr txBox="1">
              <a:spLocks noChangeArrowheads="1"/>
            </p:cNvSpPr>
            <p:nvPr/>
          </p:nvSpPr>
          <p:spPr bwMode="auto">
            <a:xfrm>
              <a:off x="2154" y="74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4463" name="Text Box 31"/>
            <p:cNvSpPr txBox="1">
              <a:spLocks noChangeArrowheads="1"/>
            </p:cNvSpPr>
            <p:nvPr/>
          </p:nvSpPr>
          <p:spPr bwMode="auto">
            <a:xfrm>
              <a:off x="1481" y="421"/>
              <a:ext cx="58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+ 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C </a:t>
              </a:r>
              <a:r>
                <a:rPr kumimoji="1" lang="en-US" altLang="zh-CN" sz="3200" b="1" i="1">
                  <a:latin typeface="Times New Roman" panose="02020603050405020304" pitchFamily="18" charset="0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4464" name="Text Box 32"/>
            <p:cNvSpPr txBox="1">
              <a:spLocks noChangeArrowheads="1"/>
            </p:cNvSpPr>
            <p:nvPr/>
          </p:nvSpPr>
          <p:spPr bwMode="auto">
            <a:xfrm>
              <a:off x="2476" y="501"/>
              <a:ext cx="309" cy="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R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r>
                <a:rPr kumimoji="1" lang="en-US" altLang="zh-CN" sz="2800" b="1">
                  <a:latin typeface="Times New Roman" panose="02020603050405020304" pitchFamily="18" charset="0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74465" name="Group 33"/>
          <p:cNvGrpSpPr>
            <a:grpSpLocks/>
          </p:cNvGrpSpPr>
          <p:nvPr/>
        </p:nvGrpSpPr>
        <p:grpSpPr bwMode="auto">
          <a:xfrm>
            <a:off x="0" y="2259013"/>
            <a:ext cx="4049713" cy="1800225"/>
            <a:chOff x="0" y="1423"/>
            <a:chExt cx="2551" cy="1134"/>
          </a:xfrm>
        </p:grpSpPr>
        <p:grpSp>
          <p:nvGrpSpPr>
            <p:cNvPr id="274466" name="Group 34"/>
            <p:cNvGrpSpPr>
              <a:grpSpLocks/>
            </p:cNvGrpSpPr>
            <p:nvPr/>
          </p:nvGrpSpPr>
          <p:grpSpPr bwMode="auto">
            <a:xfrm>
              <a:off x="0" y="1423"/>
              <a:ext cx="2551" cy="1114"/>
              <a:chOff x="0" y="1423"/>
              <a:chExt cx="2551" cy="1114"/>
            </a:xfrm>
          </p:grpSpPr>
          <p:grpSp>
            <p:nvGrpSpPr>
              <p:cNvPr id="274467" name="Group 35"/>
              <p:cNvGrpSpPr>
                <a:grpSpLocks/>
              </p:cNvGrpSpPr>
              <p:nvPr/>
            </p:nvGrpSpPr>
            <p:grpSpPr bwMode="auto">
              <a:xfrm>
                <a:off x="414" y="1423"/>
                <a:ext cx="2137" cy="1114"/>
                <a:chOff x="2544" y="326"/>
                <a:chExt cx="2137" cy="1114"/>
              </a:xfrm>
            </p:grpSpPr>
            <p:sp>
              <p:nvSpPr>
                <p:cNvPr id="274468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2718" y="326"/>
                  <a:ext cx="116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00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/>
                  <a:endParaRPr kumimoji="1" lang="zh-CN" altLang="zh-CN" sz="2400" b="1" i="1" baseline="-25000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274469" name="Group 37"/>
                <p:cNvGrpSpPr>
                  <a:grpSpLocks/>
                </p:cNvGrpSpPr>
                <p:nvPr/>
              </p:nvGrpSpPr>
              <p:grpSpPr bwMode="auto">
                <a:xfrm>
                  <a:off x="2544" y="432"/>
                  <a:ext cx="2137" cy="1008"/>
                  <a:chOff x="2544" y="624"/>
                  <a:chExt cx="2137" cy="1008"/>
                </a:xfrm>
              </p:grpSpPr>
              <p:sp>
                <p:nvSpPr>
                  <p:cNvPr id="274470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2544" y="1344"/>
                    <a:ext cx="1968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471" name="Line 39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640" y="624"/>
                    <a:ext cx="0" cy="100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472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512" y="1296"/>
                    <a:ext cx="169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algn="ctr" eaLnBrk="0" hangingPunct="0"/>
                    <a:r>
                      <a:rPr kumimoji="1" lang="en-US" altLang="zh-CN" sz="2400" b="1" i="1">
                        <a:latin typeface="Times New Roman" panose="02020603050405020304" pitchFamily="18" charset="0"/>
                      </a:rPr>
                      <a:t>t</a:t>
                    </a:r>
                    <a:endParaRPr kumimoji="1" lang="en-US" altLang="zh-CN" sz="2400" b="1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74473" name="Line 41"/>
                  <p:cNvSpPr>
                    <a:spLocks noChangeShapeType="1"/>
                  </p:cNvSpPr>
                  <p:nvPr/>
                </p:nvSpPr>
                <p:spPr bwMode="auto">
                  <a:xfrm>
                    <a:off x="2640" y="816"/>
                    <a:ext cx="43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474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3072" y="816"/>
                    <a:ext cx="0" cy="52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475" name="Line 43"/>
                  <p:cNvSpPr>
                    <a:spLocks noChangeShapeType="1"/>
                  </p:cNvSpPr>
                  <p:nvPr/>
                </p:nvSpPr>
                <p:spPr bwMode="auto">
                  <a:xfrm>
                    <a:off x="3504" y="816"/>
                    <a:ext cx="432" cy="0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476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3504" y="816"/>
                    <a:ext cx="0" cy="52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477" name="Line 45"/>
                  <p:cNvSpPr>
                    <a:spLocks noChangeShapeType="1"/>
                  </p:cNvSpPr>
                  <p:nvPr/>
                </p:nvSpPr>
                <p:spPr bwMode="auto">
                  <a:xfrm>
                    <a:off x="3936" y="816"/>
                    <a:ext cx="0" cy="528"/>
                  </a:xfrm>
                  <a:prstGeom prst="line">
                    <a:avLst/>
                  </a:prstGeom>
                  <a:noFill/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74478" name="Text Box 4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03" y="1344"/>
                    <a:ext cx="244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algn="ctr" eaLnBrk="0" hangingPunct="0"/>
                    <a:r>
                      <a:rPr kumimoji="1" lang="en-US" altLang="zh-CN" sz="2400" b="1">
                        <a:latin typeface="Times New Roman" panose="02020603050405020304" pitchFamily="18" charset="0"/>
                      </a:rPr>
                      <a:t>T</a:t>
                    </a:r>
                  </a:p>
                </p:txBody>
              </p:sp>
              <p:sp>
                <p:nvSpPr>
                  <p:cNvPr id="274479" name="Text Box 4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07" y="1344"/>
                    <a:ext cx="340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algn="ctr" eaLnBrk="0" hangingPunct="0"/>
                    <a:r>
                      <a:rPr kumimoji="1" lang="en-US" altLang="zh-CN" sz="2400" b="1">
                        <a:latin typeface="Times New Roman" panose="02020603050405020304" pitchFamily="18" charset="0"/>
                      </a:rPr>
                      <a:t>2T</a:t>
                    </a:r>
                  </a:p>
                </p:txBody>
              </p:sp>
              <p:sp>
                <p:nvSpPr>
                  <p:cNvPr id="274480" name="Text Box 4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739" y="1344"/>
                    <a:ext cx="340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00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algn="ctr" eaLnBrk="0" hangingPunct="0"/>
                    <a:r>
                      <a:rPr kumimoji="1" lang="en-US" altLang="zh-CN" sz="2400" b="1">
                        <a:latin typeface="Times New Roman" panose="02020603050405020304" pitchFamily="18" charset="0"/>
                      </a:rPr>
                      <a:t>3T</a:t>
                    </a:r>
                  </a:p>
                </p:txBody>
              </p:sp>
            </p:grpSp>
          </p:grpSp>
          <p:sp>
            <p:nvSpPr>
              <p:cNvPr id="274481" name="Text Box 49"/>
              <p:cNvSpPr txBox="1">
                <a:spLocks noChangeArrowheads="1"/>
              </p:cNvSpPr>
              <p:nvPr/>
            </p:nvSpPr>
            <p:spPr bwMode="auto">
              <a:xfrm>
                <a:off x="0" y="1568"/>
                <a:ext cx="555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kumimoji="1" lang="en-US" altLang="zh-CN" sz="2200" b="1">
                    <a:latin typeface="Times New Roman" panose="02020603050405020304" pitchFamily="18" charset="0"/>
                  </a:rPr>
                  <a:t>100</a:t>
                </a:r>
                <a:r>
                  <a:rPr kumimoji="1" lang="en-US" altLang="zh-CN" sz="2200" b="1" i="1">
                    <a:latin typeface="Times New Roman" panose="02020603050405020304" pitchFamily="18" charset="0"/>
                  </a:rPr>
                  <a:t> </a:t>
                </a:r>
                <a:r>
                  <a:rPr kumimoji="1" lang="en-US" altLang="zh-CN" sz="2200" b="1">
                    <a:latin typeface="Times New Roman" panose="02020603050405020304" pitchFamily="18" charset="0"/>
                  </a:rPr>
                  <a:t>V</a:t>
                </a:r>
              </a:p>
            </p:txBody>
          </p:sp>
        </p:grpSp>
        <p:sp>
          <p:nvSpPr>
            <p:cNvPr id="274482" name="Text Box 50"/>
            <p:cNvSpPr txBox="1">
              <a:spLocks noChangeArrowheads="1"/>
            </p:cNvSpPr>
            <p:nvPr/>
          </p:nvSpPr>
          <p:spPr bwMode="auto">
            <a:xfrm>
              <a:off x="452" y="226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74483" name="Text Box 51"/>
            <p:cNvSpPr txBox="1">
              <a:spLocks noChangeArrowheads="1"/>
            </p:cNvSpPr>
            <p:nvPr/>
          </p:nvSpPr>
          <p:spPr bwMode="auto">
            <a:xfrm>
              <a:off x="555" y="1423"/>
              <a:ext cx="5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S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274484" name="Rectangle 52"/>
          <p:cNvSpPr>
            <a:spLocks noChangeArrowheads="1"/>
          </p:cNvSpPr>
          <p:nvPr/>
        </p:nvSpPr>
        <p:spPr bwMode="auto">
          <a:xfrm>
            <a:off x="88900" y="92075"/>
            <a:ext cx="2592388" cy="45720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） </a:t>
            </a:r>
            <a:r>
              <a:rPr kumimoji="1" lang="en-US" altLang="zh-CN" sz="2400" b="1" i="1" dirty="0">
                <a:solidFill>
                  <a:schemeClr val="bg1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与</a:t>
            </a:r>
            <a:r>
              <a:rPr kumimoji="1" lang="zh-CN" altLang="en-US" sz="2400" b="1" i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 </a:t>
            </a:r>
            <a:r>
              <a:rPr kumimoji="1"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接近</a:t>
            </a:r>
          </a:p>
        </p:txBody>
      </p:sp>
      <p:sp>
        <p:nvSpPr>
          <p:cNvPr id="274485" name="Text Box 53"/>
          <p:cNvSpPr txBox="1">
            <a:spLocks noChangeArrowheads="1"/>
          </p:cNvSpPr>
          <p:nvPr/>
        </p:nvSpPr>
        <p:spPr bwMode="auto">
          <a:xfrm>
            <a:off x="5965825" y="2471738"/>
            <a:ext cx="13350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/>
              <a:t>等效电路图</a:t>
            </a:r>
          </a:p>
        </p:txBody>
      </p:sp>
      <p:grpSp>
        <p:nvGrpSpPr>
          <p:cNvPr id="274486" name="Group 54"/>
          <p:cNvGrpSpPr>
            <a:grpSpLocks/>
          </p:cNvGrpSpPr>
          <p:nvPr/>
        </p:nvGrpSpPr>
        <p:grpSpPr bwMode="auto">
          <a:xfrm>
            <a:off x="4481513" y="3159125"/>
            <a:ext cx="3494087" cy="1450975"/>
            <a:chOff x="2823" y="1990"/>
            <a:chExt cx="2201" cy="914"/>
          </a:xfrm>
        </p:grpSpPr>
        <p:sp>
          <p:nvSpPr>
            <p:cNvPr id="274487" name="Oval 55"/>
            <p:cNvSpPr>
              <a:spLocks noChangeArrowheads="1"/>
            </p:cNvSpPr>
            <p:nvPr/>
          </p:nvSpPr>
          <p:spPr bwMode="auto">
            <a:xfrm>
              <a:off x="3317" y="2345"/>
              <a:ext cx="266" cy="236"/>
            </a:xfrm>
            <a:prstGeom prst="ellipse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88" name="Rectangle 56"/>
            <p:cNvSpPr>
              <a:spLocks noChangeArrowheads="1"/>
            </p:cNvSpPr>
            <p:nvPr/>
          </p:nvSpPr>
          <p:spPr bwMode="auto">
            <a:xfrm>
              <a:off x="4647" y="2384"/>
              <a:ext cx="89" cy="197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89" name="Line 57"/>
            <p:cNvSpPr>
              <a:spLocks noChangeShapeType="1"/>
            </p:cNvSpPr>
            <p:nvPr/>
          </p:nvSpPr>
          <p:spPr bwMode="auto">
            <a:xfrm>
              <a:off x="3450" y="2108"/>
              <a:ext cx="0" cy="7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90" name="Line 58"/>
            <p:cNvSpPr>
              <a:spLocks noChangeShapeType="1"/>
            </p:cNvSpPr>
            <p:nvPr/>
          </p:nvSpPr>
          <p:spPr bwMode="auto">
            <a:xfrm>
              <a:off x="3450" y="2108"/>
              <a:ext cx="4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91" name="Line 59"/>
            <p:cNvSpPr>
              <a:spLocks noChangeShapeType="1"/>
            </p:cNvSpPr>
            <p:nvPr/>
          </p:nvSpPr>
          <p:spPr bwMode="auto">
            <a:xfrm>
              <a:off x="4026" y="2108"/>
              <a:ext cx="66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92" name="Line 60"/>
            <p:cNvSpPr>
              <a:spLocks noChangeShapeType="1"/>
            </p:cNvSpPr>
            <p:nvPr/>
          </p:nvSpPr>
          <p:spPr bwMode="auto">
            <a:xfrm>
              <a:off x="4691" y="2108"/>
              <a:ext cx="0" cy="2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93" name="Line 61"/>
            <p:cNvSpPr>
              <a:spLocks noChangeShapeType="1"/>
            </p:cNvSpPr>
            <p:nvPr/>
          </p:nvSpPr>
          <p:spPr bwMode="auto">
            <a:xfrm>
              <a:off x="3450" y="2857"/>
              <a:ext cx="124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94" name="Text Box 62"/>
            <p:cNvSpPr txBox="1">
              <a:spLocks noChangeArrowheads="1"/>
            </p:cNvSpPr>
            <p:nvPr/>
          </p:nvSpPr>
          <p:spPr bwMode="auto">
            <a:xfrm>
              <a:off x="2823" y="2330"/>
              <a:ext cx="54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100V</a:t>
              </a:r>
            </a:p>
          </p:txBody>
        </p:sp>
        <p:sp>
          <p:nvSpPr>
            <p:cNvPr id="274495" name="Text Box 63"/>
            <p:cNvSpPr txBox="1">
              <a:spLocks noChangeArrowheads="1"/>
            </p:cNvSpPr>
            <p:nvPr/>
          </p:nvSpPr>
          <p:spPr bwMode="auto">
            <a:xfrm>
              <a:off x="3220" y="2074"/>
              <a:ext cx="225" cy="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  <a:p>
              <a:pPr algn="ctr" eaLnBrk="0" hangingPunct="0"/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r>
                <a:rPr kumimoji="1" lang="en-US" altLang="zh-CN" sz="3200" b="1">
                  <a:latin typeface="Times New Roman" panose="02020603050405020304" pitchFamily="18" charset="0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4496" name="Line 64"/>
            <p:cNvSpPr>
              <a:spLocks noChangeShapeType="1"/>
            </p:cNvSpPr>
            <p:nvPr/>
          </p:nvSpPr>
          <p:spPr bwMode="auto">
            <a:xfrm>
              <a:off x="4026" y="1990"/>
              <a:ext cx="0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97" name="Line 65"/>
            <p:cNvSpPr>
              <a:spLocks noChangeShapeType="1"/>
            </p:cNvSpPr>
            <p:nvPr/>
          </p:nvSpPr>
          <p:spPr bwMode="auto">
            <a:xfrm>
              <a:off x="3938" y="1990"/>
              <a:ext cx="0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98" name="Line 66"/>
            <p:cNvSpPr>
              <a:spLocks noChangeShapeType="1"/>
            </p:cNvSpPr>
            <p:nvPr/>
          </p:nvSpPr>
          <p:spPr bwMode="auto">
            <a:xfrm>
              <a:off x="4691" y="2581"/>
              <a:ext cx="0" cy="2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499" name="Text Box 67"/>
            <p:cNvSpPr txBox="1">
              <a:spLocks noChangeArrowheads="1"/>
            </p:cNvSpPr>
            <p:nvPr/>
          </p:nvSpPr>
          <p:spPr bwMode="auto">
            <a:xfrm>
              <a:off x="4393" y="2359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4500" name="Text Box 68"/>
            <p:cNvSpPr txBox="1">
              <a:spLocks noChangeArrowheads="1"/>
            </p:cNvSpPr>
            <p:nvPr/>
          </p:nvSpPr>
          <p:spPr bwMode="auto">
            <a:xfrm>
              <a:off x="3710" y="2075"/>
              <a:ext cx="6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+ 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C </a:t>
              </a:r>
              <a:r>
                <a:rPr kumimoji="1" lang="en-US" altLang="zh-CN" sz="2400" b="1" i="1">
                  <a:latin typeface="Symbol" panose="05050102010706020507" pitchFamily="18" charset="2"/>
                </a:rPr>
                <a:t>-</a:t>
              </a:r>
              <a:endParaRPr kumimoji="1" lang="en-US" altLang="zh-CN" sz="2400" b="1">
                <a:latin typeface="Symbol" panose="05050102010706020507" pitchFamily="18" charset="2"/>
              </a:endParaRPr>
            </a:p>
          </p:txBody>
        </p:sp>
        <p:sp>
          <p:nvSpPr>
            <p:cNvPr id="274501" name="Text Box 69"/>
            <p:cNvSpPr txBox="1">
              <a:spLocks noChangeArrowheads="1"/>
            </p:cNvSpPr>
            <p:nvPr/>
          </p:nvSpPr>
          <p:spPr bwMode="auto">
            <a:xfrm>
              <a:off x="4715" y="2117"/>
              <a:ext cx="309" cy="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R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r>
                <a:rPr kumimoji="1" lang="en-US" altLang="zh-CN" sz="2800" b="1">
                  <a:latin typeface="Times New Roman" panose="02020603050405020304" pitchFamily="18" charset="0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274502" name="Object 70"/>
          <p:cNvGraphicFramePr>
            <a:graphicFrameLocks noChangeAspect="1"/>
          </p:cNvGraphicFramePr>
          <p:nvPr/>
        </p:nvGraphicFramePr>
        <p:xfrm>
          <a:off x="1676400" y="4572000"/>
          <a:ext cx="1392238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47" name="Equation" r:id="rId6" imgW="761760" imgH="241200" progId="Equation.3">
                  <p:embed/>
                </p:oleObj>
              </mc:Choice>
              <mc:Fallback>
                <p:oleObj name="Equation" r:id="rId6" imgW="761760" imgH="241200" progId="Equation.3">
                  <p:embed/>
                  <p:pic>
                    <p:nvPicPr>
                      <p:cNvPr id="274502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572000"/>
                        <a:ext cx="1392238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503" name="Object 71"/>
          <p:cNvGraphicFramePr>
            <a:graphicFrameLocks noChangeAspect="1"/>
          </p:cNvGraphicFramePr>
          <p:nvPr/>
        </p:nvGraphicFramePr>
        <p:xfrm>
          <a:off x="1676400" y="5334000"/>
          <a:ext cx="1730375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48" name="Equation" r:id="rId8" imgW="952200" imgH="228600" progId="Equation.3">
                  <p:embed/>
                </p:oleObj>
              </mc:Choice>
              <mc:Fallback>
                <p:oleObj name="Equation" r:id="rId8" imgW="952200" imgH="228600" progId="Equation.3">
                  <p:embed/>
                  <p:pic>
                    <p:nvPicPr>
                      <p:cNvPr id="274503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5334000"/>
                        <a:ext cx="1730375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504" name="Object 72"/>
          <p:cNvGraphicFramePr>
            <a:graphicFrameLocks noChangeAspect="1"/>
          </p:cNvGraphicFramePr>
          <p:nvPr/>
        </p:nvGraphicFramePr>
        <p:xfrm>
          <a:off x="1676400" y="6019800"/>
          <a:ext cx="11604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749" name="Equation" r:id="rId10" imgW="507960" imgH="177480" progId="Equation.3">
                  <p:embed/>
                </p:oleObj>
              </mc:Choice>
              <mc:Fallback>
                <p:oleObj name="Equation" r:id="rId10" imgW="507960" imgH="177480" progId="Equation.3">
                  <p:embed/>
                  <p:pic>
                    <p:nvPicPr>
                      <p:cNvPr id="274504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6019800"/>
                        <a:ext cx="116046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4505" name="AutoShape 73"/>
          <p:cNvSpPr>
            <a:spLocks noChangeArrowheads="1"/>
          </p:cNvSpPr>
          <p:nvPr/>
        </p:nvSpPr>
        <p:spPr bwMode="auto">
          <a:xfrm>
            <a:off x="3671888" y="5319713"/>
            <a:ext cx="539750" cy="404812"/>
          </a:xfrm>
          <a:prstGeom prst="rightArrow">
            <a:avLst>
              <a:gd name="adj1" fmla="val 45102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74507" name="Group 75"/>
          <p:cNvGrpSpPr>
            <a:grpSpLocks/>
          </p:cNvGrpSpPr>
          <p:nvPr/>
        </p:nvGrpSpPr>
        <p:grpSpPr bwMode="auto">
          <a:xfrm>
            <a:off x="4572000" y="188913"/>
            <a:ext cx="4138613" cy="2087562"/>
            <a:chOff x="2965" y="442"/>
            <a:chExt cx="2607" cy="1315"/>
          </a:xfrm>
        </p:grpSpPr>
        <p:sp>
          <p:nvSpPr>
            <p:cNvPr id="274508" name="Text Box 76"/>
            <p:cNvSpPr txBox="1">
              <a:spLocks noChangeArrowheads="1"/>
            </p:cNvSpPr>
            <p:nvPr/>
          </p:nvSpPr>
          <p:spPr bwMode="auto">
            <a:xfrm>
              <a:off x="3512" y="442"/>
              <a:ext cx="2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274509" name="Line 77"/>
            <p:cNvSpPr>
              <a:spLocks noChangeShapeType="1"/>
            </p:cNvSpPr>
            <p:nvPr/>
          </p:nvSpPr>
          <p:spPr bwMode="auto">
            <a:xfrm>
              <a:off x="3435" y="1469"/>
              <a:ext cx="196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510" name="Line 78"/>
            <p:cNvSpPr>
              <a:spLocks noChangeShapeType="1"/>
            </p:cNvSpPr>
            <p:nvPr/>
          </p:nvSpPr>
          <p:spPr bwMode="auto">
            <a:xfrm flipV="1">
              <a:off x="3531" y="603"/>
              <a:ext cx="0" cy="11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511" name="Text Box 79"/>
            <p:cNvSpPr txBox="1">
              <a:spLocks noChangeArrowheads="1"/>
            </p:cNvSpPr>
            <p:nvPr/>
          </p:nvSpPr>
          <p:spPr bwMode="auto">
            <a:xfrm>
              <a:off x="5403" y="1421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4512" name="Line 80"/>
            <p:cNvSpPr>
              <a:spLocks noChangeShapeType="1"/>
            </p:cNvSpPr>
            <p:nvPr/>
          </p:nvSpPr>
          <p:spPr bwMode="auto">
            <a:xfrm>
              <a:off x="3531" y="941"/>
              <a:ext cx="4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513" name="Line 81"/>
            <p:cNvSpPr>
              <a:spLocks noChangeShapeType="1"/>
            </p:cNvSpPr>
            <p:nvPr/>
          </p:nvSpPr>
          <p:spPr bwMode="auto">
            <a:xfrm>
              <a:off x="3963" y="941"/>
              <a:ext cx="0" cy="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514" name="Line 82"/>
            <p:cNvSpPr>
              <a:spLocks noChangeShapeType="1"/>
            </p:cNvSpPr>
            <p:nvPr/>
          </p:nvSpPr>
          <p:spPr bwMode="auto">
            <a:xfrm>
              <a:off x="4395" y="941"/>
              <a:ext cx="4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515" name="Line 83"/>
            <p:cNvSpPr>
              <a:spLocks noChangeShapeType="1"/>
            </p:cNvSpPr>
            <p:nvPr/>
          </p:nvSpPr>
          <p:spPr bwMode="auto">
            <a:xfrm>
              <a:off x="4395" y="941"/>
              <a:ext cx="0" cy="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516" name="Line 84"/>
            <p:cNvSpPr>
              <a:spLocks noChangeShapeType="1"/>
            </p:cNvSpPr>
            <p:nvPr/>
          </p:nvSpPr>
          <p:spPr bwMode="auto">
            <a:xfrm>
              <a:off x="4827" y="941"/>
              <a:ext cx="0" cy="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4517" name="Text Box 85"/>
            <p:cNvSpPr txBox="1">
              <a:spLocks noChangeArrowheads="1"/>
            </p:cNvSpPr>
            <p:nvPr/>
          </p:nvSpPr>
          <p:spPr bwMode="auto">
            <a:xfrm>
              <a:off x="3799" y="1469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4518" name="Text Box 86"/>
            <p:cNvSpPr txBox="1">
              <a:spLocks noChangeArrowheads="1"/>
            </p:cNvSpPr>
            <p:nvPr/>
          </p:nvSpPr>
          <p:spPr bwMode="auto">
            <a:xfrm>
              <a:off x="4203" y="1469"/>
              <a:ext cx="3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4519" name="Text Box 87"/>
            <p:cNvSpPr txBox="1">
              <a:spLocks noChangeArrowheads="1"/>
            </p:cNvSpPr>
            <p:nvPr/>
          </p:nvSpPr>
          <p:spPr bwMode="auto">
            <a:xfrm>
              <a:off x="4635" y="1469"/>
              <a:ext cx="32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3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4520" name="Text Box 88"/>
            <p:cNvSpPr txBox="1">
              <a:spLocks noChangeArrowheads="1"/>
            </p:cNvSpPr>
            <p:nvPr/>
          </p:nvSpPr>
          <p:spPr bwMode="auto">
            <a:xfrm>
              <a:off x="2965" y="767"/>
              <a:ext cx="57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100V</a:t>
              </a:r>
            </a:p>
          </p:txBody>
        </p:sp>
        <p:sp>
          <p:nvSpPr>
            <p:cNvPr id="274521" name="Text Box 89"/>
            <p:cNvSpPr txBox="1">
              <a:spLocks noChangeArrowheads="1"/>
            </p:cNvSpPr>
            <p:nvPr/>
          </p:nvSpPr>
          <p:spPr bwMode="auto">
            <a:xfrm>
              <a:off x="3300" y="145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0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44177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4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274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4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74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74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4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4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4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4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4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4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74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5" dur="500"/>
                                        <p:tgtEl>
                                          <p:spTgt spid="274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74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74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7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74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74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74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8" dur="500"/>
                                        <p:tgtEl>
                                          <p:spTgt spid="274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4" grpId="0" build="p" autoUpdateAnimBg="0"/>
      <p:bldP spid="274436" grpId="0"/>
      <p:bldP spid="274446" grpId="0"/>
      <p:bldP spid="274447" grpId="0"/>
      <p:bldP spid="27448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ChangeArrowheads="1"/>
          </p:cNvSpPr>
          <p:nvPr/>
        </p:nvSpPr>
        <p:spPr bwMode="auto">
          <a:xfrm>
            <a:off x="1033463" y="2663825"/>
            <a:ext cx="1495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/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T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&lt; 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 &lt; 2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  <a:endParaRPr kumimoji="1" lang="en-US" altLang="zh-CN" sz="24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76483" name="Object 3"/>
          <p:cNvGraphicFramePr>
            <a:graphicFrameLocks noChangeAspect="1"/>
          </p:cNvGraphicFramePr>
          <p:nvPr/>
        </p:nvGraphicFramePr>
        <p:xfrm>
          <a:off x="3921125" y="4405313"/>
          <a:ext cx="241935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0" name="公式" r:id="rId4" imgW="1041120" imgH="355320" progId="Equation.3">
                  <p:embed/>
                </p:oleObj>
              </mc:Choice>
              <mc:Fallback>
                <p:oleObj name="公式" r:id="rId4" imgW="1041120" imgH="355320" progId="Equation.3">
                  <p:embed/>
                  <p:pic>
                    <p:nvPicPr>
                      <p:cNvPr id="27648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1125" y="4405313"/>
                        <a:ext cx="241935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4" name="Object 4"/>
          <p:cNvGraphicFramePr>
            <a:graphicFrameLocks noChangeAspect="1"/>
          </p:cNvGraphicFramePr>
          <p:nvPr/>
        </p:nvGraphicFramePr>
        <p:xfrm>
          <a:off x="1371600" y="4017963"/>
          <a:ext cx="1479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1" name="Equation" r:id="rId6" imgW="799920" imgH="241200" progId="Equation.3">
                  <p:embed/>
                </p:oleObj>
              </mc:Choice>
              <mc:Fallback>
                <p:oleObj name="Equation" r:id="rId6" imgW="799920" imgH="241200" progId="Equation.3">
                  <p:embed/>
                  <p:pic>
                    <p:nvPicPr>
                      <p:cNvPr id="27648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017963"/>
                        <a:ext cx="1479550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5" name="Object 5"/>
          <p:cNvGraphicFramePr>
            <a:graphicFrameLocks noChangeAspect="1"/>
          </p:cNvGraphicFramePr>
          <p:nvPr/>
        </p:nvGraphicFramePr>
        <p:xfrm>
          <a:off x="1371600" y="4703763"/>
          <a:ext cx="13382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2" name="Equation" r:id="rId8" imgW="647640" imgH="228600" progId="Equation.3">
                  <p:embed/>
                </p:oleObj>
              </mc:Choice>
              <mc:Fallback>
                <p:oleObj name="Equation" r:id="rId8" imgW="647640" imgH="228600" progId="Equation.3">
                  <p:embed/>
                  <p:pic>
                    <p:nvPicPr>
                      <p:cNvPr id="27648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703763"/>
                        <a:ext cx="1338263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6" name="Object 6"/>
          <p:cNvGraphicFramePr>
            <a:graphicFrameLocks noChangeAspect="1"/>
          </p:cNvGraphicFramePr>
          <p:nvPr/>
        </p:nvGraphicFramePr>
        <p:xfrm>
          <a:off x="1371600" y="5340350"/>
          <a:ext cx="1244600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73" name="Equation" r:id="rId10" imgW="507960" imgH="177480" progId="Equation.3">
                  <p:embed/>
                </p:oleObj>
              </mc:Choice>
              <mc:Fallback>
                <p:oleObj name="Equation" r:id="rId10" imgW="507960" imgH="177480" progId="Equation.3">
                  <p:embed/>
                  <p:pic>
                    <p:nvPicPr>
                      <p:cNvPr id="27648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340350"/>
                        <a:ext cx="1244600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487" name="AutoShape 7"/>
          <p:cNvSpPr>
            <a:spLocks noChangeArrowheads="1"/>
          </p:cNvSpPr>
          <p:nvPr/>
        </p:nvSpPr>
        <p:spPr bwMode="auto">
          <a:xfrm>
            <a:off x="3282950" y="4824413"/>
            <a:ext cx="539750" cy="404812"/>
          </a:xfrm>
          <a:prstGeom prst="rightArrow">
            <a:avLst>
              <a:gd name="adj1" fmla="val 50000"/>
              <a:gd name="adj2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488" name="Text Box 8"/>
          <p:cNvSpPr txBox="1">
            <a:spLocks noChangeArrowheads="1"/>
          </p:cNvSpPr>
          <p:nvPr/>
        </p:nvSpPr>
        <p:spPr bwMode="auto">
          <a:xfrm>
            <a:off x="2609850" y="2754313"/>
            <a:ext cx="13350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/>
              <a:t>等效电路图</a:t>
            </a:r>
          </a:p>
        </p:txBody>
      </p:sp>
      <p:grpSp>
        <p:nvGrpSpPr>
          <p:cNvPr id="276489" name="Group 9"/>
          <p:cNvGrpSpPr>
            <a:grpSpLocks/>
          </p:cNvGrpSpPr>
          <p:nvPr/>
        </p:nvGrpSpPr>
        <p:grpSpPr bwMode="auto">
          <a:xfrm>
            <a:off x="4319588" y="2349500"/>
            <a:ext cx="2498725" cy="1450975"/>
            <a:chOff x="4186" y="1054"/>
            <a:chExt cx="1574" cy="914"/>
          </a:xfrm>
        </p:grpSpPr>
        <p:sp>
          <p:nvSpPr>
            <p:cNvPr id="276490" name="Rectangle 10"/>
            <p:cNvSpPr>
              <a:spLocks noChangeArrowheads="1"/>
            </p:cNvSpPr>
            <p:nvPr/>
          </p:nvSpPr>
          <p:spPr bwMode="auto">
            <a:xfrm>
              <a:off x="5383" y="1448"/>
              <a:ext cx="89" cy="197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491" name="Line 11"/>
            <p:cNvSpPr>
              <a:spLocks noChangeShapeType="1"/>
            </p:cNvSpPr>
            <p:nvPr/>
          </p:nvSpPr>
          <p:spPr bwMode="auto">
            <a:xfrm>
              <a:off x="4186" y="1172"/>
              <a:ext cx="0" cy="7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492" name="Line 12"/>
            <p:cNvSpPr>
              <a:spLocks noChangeShapeType="1"/>
            </p:cNvSpPr>
            <p:nvPr/>
          </p:nvSpPr>
          <p:spPr bwMode="auto">
            <a:xfrm>
              <a:off x="4186" y="1172"/>
              <a:ext cx="4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493" name="Line 13"/>
            <p:cNvSpPr>
              <a:spLocks noChangeShapeType="1"/>
            </p:cNvSpPr>
            <p:nvPr/>
          </p:nvSpPr>
          <p:spPr bwMode="auto">
            <a:xfrm>
              <a:off x="4762" y="1172"/>
              <a:ext cx="66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494" name="Line 14"/>
            <p:cNvSpPr>
              <a:spLocks noChangeShapeType="1"/>
            </p:cNvSpPr>
            <p:nvPr/>
          </p:nvSpPr>
          <p:spPr bwMode="auto">
            <a:xfrm>
              <a:off x="5427" y="1172"/>
              <a:ext cx="0" cy="2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495" name="Line 15"/>
            <p:cNvSpPr>
              <a:spLocks noChangeShapeType="1"/>
            </p:cNvSpPr>
            <p:nvPr/>
          </p:nvSpPr>
          <p:spPr bwMode="auto">
            <a:xfrm>
              <a:off x="4186" y="1921"/>
              <a:ext cx="124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496" name="Line 16"/>
            <p:cNvSpPr>
              <a:spLocks noChangeShapeType="1"/>
            </p:cNvSpPr>
            <p:nvPr/>
          </p:nvSpPr>
          <p:spPr bwMode="auto">
            <a:xfrm>
              <a:off x="4762" y="1054"/>
              <a:ext cx="0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497" name="Line 17"/>
            <p:cNvSpPr>
              <a:spLocks noChangeShapeType="1"/>
            </p:cNvSpPr>
            <p:nvPr/>
          </p:nvSpPr>
          <p:spPr bwMode="auto">
            <a:xfrm>
              <a:off x="4674" y="1054"/>
              <a:ext cx="0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498" name="Line 18"/>
            <p:cNvSpPr>
              <a:spLocks noChangeShapeType="1"/>
            </p:cNvSpPr>
            <p:nvPr/>
          </p:nvSpPr>
          <p:spPr bwMode="auto">
            <a:xfrm>
              <a:off x="5427" y="1645"/>
              <a:ext cx="0" cy="2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499" name="Text Box 19"/>
            <p:cNvSpPr txBox="1">
              <a:spLocks noChangeArrowheads="1"/>
            </p:cNvSpPr>
            <p:nvPr/>
          </p:nvSpPr>
          <p:spPr bwMode="auto">
            <a:xfrm>
              <a:off x="5129" y="142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6500" name="Text Box 20"/>
            <p:cNvSpPr txBox="1">
              <a:spLocks noChangeArrowheads="1"/>
            </p:cNvSpPr>
            <p:nvPr/>
          </p:nvSpPr>
          <p:spPr bwMode="auto">
            <a:xfrm>
              <a:off x="4456" y="1101"/>
              <a:ext cx="58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+ 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C </a:t>
              </a:r>
              <a:r>
                <a:rPr kumimoji="1" lang="en-US" altLang="zh-CN" sz="3200" b="1" i="1">
                  <a:latin typeface="Times New Roman" panose="02020603050405020304" pitchFamily="18" charset="0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6501" name="Text Box 21"/>
            <p:cNvSpPr txBox="1">
              <a:spLocks noChangeArrowheads="1"/>
            </p:cNvSpPr>
            <p:nvPr/>
          </p:nvSpPr>
          <p:spPr bwMode="auto">
            <a:xfrm>
              <a:off x="5451" y="1181"/>
              <a:ext cx="309" cy="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R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r>
                <a:rPr kumimoji="1" lang="en-US" altLang="zh-CN" sz="2800" b="1">
                  <a:latin typeface="Times New Roman" panose="02020603050405020304" pitchFamily="18" charset="0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276502" name="Text Box 22"/>
          <p:cNvSpPr txBox="1">
            <a:spLocks noChangeArrowheads="1"/>
          </p:cNvSpPr>
          <p:nvPr/>
        </p:nvSpPr>
        <p:spPr bwMode="auto">
          <a:xfrm>
            <a:off x="4597400" y="13509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endParaRPr kumimoji="1"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276503" name="Text Box 23"/>
          <p:cNvSpPr txBox="1">
            <a:spLocks noChangeArrowheads="1"/>
          </p:cNvSpPr>
          <p:nvPr/>
        </p:nvSpPr>
        <p:spPr bwMode="auto">
          <a:xfrm>
            <a:off x="5283200" y="7413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endParaRPr kumimoji="1"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276504" name="Text Box 24"/>
          <p:cNvSpPr txBox="1">
            <a:spLocks noChangeArrowheads="1"/>
          </p:cNvSpPr>
          <p:nvPr/>
        </p:nvSpPr>
        <p:spPr bwMode="auto">
          <a:xfrm>
            <a:off x="5969000" y="12747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endParaRPr kumimoji="1"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276505" name="Text Box 25"/>
          <p:cNvSpPr txBox="1">
            <a:spLocks noChangeArrowheads="1"/>
          </p:cNvSpPr>
          <p:nvPr/>
        </p:nvSpPr>
        <p:spPr bwMode="auto">
          <a:xfrm>
            <a:off x="6731000" y="7413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endParaRPr kumimoji="1" lang="zh-CN" altLang="zh-CN" sz="2400" b="1">
              <a:latin typeface="Times New Roman" panose="02020603050405020304" pitchFamily="18" charset="0"/>
            </a:endParaRPr>
          </a:p>
        </p:txBody>
      </p:sp>
      <p:grpSp>
        <p:nvGrpSpPr>
          <p:cNvPr id="276506" name="Group 26"/>
          <p:cNvGrpSpPr>
            <a:grpSpLocks/>
          </p:cNvGrpSpPr>
          <p:nvPr/>
        </p:nvGrpSpPr>
        <p:grpSpPr bwMode="auto">
          <a:xfrm>
            <a:off x="4368800" y="360363"/>
            <a:ext cx="3392488" cy="1768475"/>
            <a:chOff x="2544" y="326"/>
            <a:chExt cx="2137" cy="1114"/>
          </a:xfrm>
        </p:grpSpPr>
        <p:sp>
          <p:nvSpPr>
            <p:cNvPr id="276507" name="Text Box 27"/>
            <p:cNvSpPr txBox="1">
              <a:spLocks noChangeArrowheads="1"/>
            </p:cNvSpPr>
            <p:nvPr/>
          </p:nvSpPr>
          <p:spPr bwMode="auto">
            <a:xfrm>
              <a:off x="2718" y="326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endParaRPr kumimoji="1" lang="zh-CN" altLang="zh-CN" sz="2400" b="1" i="1" baseline="-25000">
                <a:latin typeface="Times New Roman" panose="02020603050405020304" pitchFamily="18" charset="0"/>
              </a:endParaRPr>
            </a:p>
          </p:txBody>
        </p:sp>
        <p:grpSp>
          <p:nvGrpSpPr>
            <p:cNvPr id="276508" name="Group 28"/>
            <p:cNvGrpSpPr>
              <a:grpSpLocks/>
            </p:cNvGrpSpPr>
            <p:nvPr/>
          </p:nvGrpSpPr>
          <p:grpSpPr bwMode="auto">
            <a:xfrm>
              <a:off x="2544" y="432"/>
              <a:ext cx="2137" cy="1008"/>
              <a:chOff x="2544" y="624"/>
              <a:chExt cx="2137" cy="1008"/>
            </a:xfrm>
          </p:grpSpPr>
          <p:sp>
            <p:nvSpPr>
              <p:cNvPr id="276509" name="Line 29"/>
              <p:cNvSpPr>
                <a:spLocks noChangeShapeType="1"/>
              </p:cNvSpPr>
              <p:nvPr/>
            </p:nvSpPr>
            <p:spPr bwMode="auto">
              <a:xfrm>
                <a:off x="2544" y="1344"/>
                <a:ext cx="196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6510" name="Line 30"/>
              <p:cNvSpPr>
                <a:spLocks noChangeShapeType="1"/>
              </p:cNvSpPr>
              <p:nvPr/>
            </p:nvSpPr>
            <p:spPr bwMode="auto">
              <a:xfrm flipV="1">
                <a:off x="2640" y="624"/>
                <a:ext cx="0" cy="100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6511" name="Text Box 31"/>
              <p:cNvSpPr txBox="1">
                <a:spLocks noChangeArrowheads="1"/>
              </p:cNvSpPr>
              <p:nvPr/>
            </p:nvSpPr>
            <p:spPr bwMode="auto">
              <a:xfrm>
                <a:off x="4512" y="1296"/>
                <a:ext cx="16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t</a:t>
                </a:r>
                <a:endParaRPr kumimoji="1"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6512" name="Line 32"/>
              <p:cNvSpPr>
                <a:spLocks noChangeShapeType="1"/>
              </p:cNvSpPr>
              <p:nvPr/>
            </p:nvSpPr>
            <p:spPr bwMode="auto">
              <a:xfrm>
                <a:off x="2640" y="816"/>
                <a:ext cx="43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6513" name="Line 33"/>
              <p:cNvSpPr>
                <a:spLocks noChangeShapeType="1"/>
              </p:cNvSpPr>
              <p:nvPr/>
            </p:nvSpPr>
            <p:spPr bwMode="auto">
              <a:xfrm>
                <a:off x="3072" y="816"/>
                <a:ext cx="0" cy="5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6514" name="Line 34"/>
              <p:cNvSpPr>
                <a:spLocks noChangeShapeType="1"/>
              </p:cNvSpPr>
              <p:nvPr/>
            </p:nvSpPr>
            <p:spPr bwMode="auto">
              <a:xfrm>
                <a:off x="3504" y="816"/>
                <a:ext cx="43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6515" name="Line 35"/>
              <p:cNvSpPr>
                <a:spLocks noChangeShapeType="1"/>
              </p:cNvSpPr>
              <p:nvPr/>
            </p:nvSpPr>
            <p:spPr bwMode="auto">
              <a:xfrm>
                <a:off x="3504" y="816"/>
                <a:ext cx="0" cy="5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6516" name="Line 36"/>
              <p:cNvSpPr>
                <a:spLocks noChangeShapeType="1"/>
              </p:cNvSpPr>
              <p:nvPr/>
            </p:nvSpPr>
            <p:spPr bwMode="auto">
              <a:xfrm>
                <a:off x="3936" y="816"/>
                <a:ext cx="0" cy="5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6517" name="Text Box 37"/>
              <p:cNvSpPr txBox="1">
                <a:spLocks noChangeArrowheads="1"/>
              </p:cNvSpPr>
              <p:nvPr/>
            </p:nvSpPr>
            <p:spPr bwMode="auto">
              <a:xfrm>
                <a:off x="2903" y="1344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kumimoji="1" lang="en-US" altLang="zh-CN" sz="2400" b="1">
                    <a:latin typeface="Times New Roman" panose="02020603050405020304" pitchFamily="18" charset="0"/>
                  </a:rPr>
                  <a:t>T</a:t>
                </a:r>
              </a:p>
            </p:txBody>
          </p:sp>
          <p:sp>
            <p:nvSpPr>
              <p:cNvPr id="276518" name="Text Box 38"/>
              <p:cNvSpPr txBox="1">
                <a:spLocks noChangeArrowheads="1"/>
              </p:cNvSpPr>
              <p:nvPr/>
            </p:nvSpPr>
            <p:spPr bwMode="auto">
              <a:xfrm>
                <a:off x="3307" y="1344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kumimoji="1" lang="en-US" altLang="zh-CN" sz="2400" b="1">
                    <a:latin typeface="Times New Roman" panose="02020603050405020304" pitchFamily="18" charset="0"/>
                  </a:rPr>
                  <a:t>2T</a:t>
                </a:r>
              </a:p>
            </p:txBody>
          </p:sp>
          <p:sp>
            <p:nvSpPr>
              <p:cNvPr id="276519" name="Text Box 39"/>
              <p:cNvSpPr txBox="1">
                <a:spLocks noChangeArrowheads="1"/>
              </p:cNvSpPr>
              <p:nvPr/>
            </p:nvSpPr>
            <p:spPr bwMode="auto">
              <a:xfrm>
                <a:off x="3739" y="1344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kumimoji="1" lang="en-US" altLang="zh-CN" sz="2400" b="1">
                    <a:latin typeface="Times New Roman" panose="02020603050405020304" pitchFamily="18" charset="0"/>
                  </a:rPr>
                  <a:t>3T</a:t>
                </a:r>
              </a:p>
            </p:txBody>
          </p:sp>
        </p:grpSp>
      </p:grpSp>
      <p:sp>
        <p:nvSpPr>
          <p:cNvPr id="276520" name="Text Box 40"/>
          <p:cNvSpPr txBox="1">
            <a:spLocks noChangeArrowheads="1"/>
          </p:cNvSpPr>
          <p:nvPr/>
        </p:nvSpPr>
        <p:spPr bwMode="auto">
          <a:xfrm>
            <a:off x="3624263" y="549275"/>
            <a:ext cx="9382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</a:rPr>
              <a:t>100V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 </a:t>
            </a:r>
            <a:endParaRPr kumimoji="1" lang="en-US" altLang="zh-CN" sz="2400" b="1">
              <a:latin typeface="Times New Roman" panose="02020603050405020304" pitchFamily="18" charset="0"/>
            </a:endParaRPr>
          </a:p>
        </p:txBody>
      </p:sp>
      <p:grpSp>
        <p:nvGrpSpPr>
          <p:cNvPr id="276521" name="Group 41"/>
          <p:cNvGrpSpPr>
            <a:grpSpLocks/>
          </p:cNvGrpSpPr>
          <p:nvPr/>
        </p:nvGrpSpPr>
        <p:grpSpPr bwMode="auto">
          <a:xfrm>
            <a:off x="4516438" y="969963"/>
            <a:ext cx="2522537" cy="465137"/>
            <a:chOff x="430" y="576"/>
            <a:chExt cx="1589" cy="293"/>
          </a:xfrm>
        </p:grpSpPr>
        <p:sp>
          <p:nvSpPr>
            <p:cNvPr id="276522" name="Freeform 42"/>
            <p:cNvSpPr>
              <a:spLocks/>
            </p:cNvSpPr>
            <p:nvPr/>
          </p:nvSpPr>
          <p:spPr bwMode="auto">
            <a:xfrm>
              <a:off x="430" y="576"/>
              <a:ext cx="450" cy="293"/>
            </a:xfrm>
            <a:custGeom>
              <a:avLst/>
              <a:gdLst>
                <a:gd name="T0" fmla="*/ 0 w 450"/>
                <a:gd name="T1" fmla="*/ 293 h 293"/>
                <a:gd name="T2" fmla="*/ 87 w 450"/>
                <a:gd name="T3" fmla="*/ 192 h 293"/>
                <a:gd name="T4" fmla="*/ 173 w 450"/>
                <a:gd name="T5" fmla="*/ 106 h 293"/>
                <a:gd name="T6" fmla="*/ 250 w 450"/>
                <a:gd name="T7" fmla="*/ 43 h 293"/>
                <a:gd name="T8" fmla="*/ 332 w 450"/>
                <a:gd name="T9" fmla="*/ 14 h 293"/>
                <a:gd name="T10" fmla="*/ 432 w 450"/>
                <a:gd name="T11" fmla="*/ 10 h 293"/>
                <a:gd name="T12" fmla="*/ 442 w 450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293">
                  <a:moveTo>
                    <a:pt x="0" y="293"/>
                  </a:moveTo>
                  <a:cubicBezTo>
                    <a:pt x="15" y="275"/>
                    <a:pt x="58" y="223"/>
                    <a:pt x="87" y="192"/>
                  </a:cubicBezTo>
                  <a:cubicBezTo>
                    <a:pt x="116" y="161"/>
                    <a:pt x="146" y="131"/>
                    <a:pt x="173" y="106"/>
                  </a:cubicBezTo>
                  <a:cubicBezTo>
                    <a:pt x="200" y="81"/>
                    <a:pt x="224" y="58"/>
                    <a:pt x="250" y="43"/>
                  </a:cubicBezTo>
                  <a:cubicBezTo>
                    <a:pt x="276" y="28"/>
                    <a:pt x="302" y="19"/>
                    <a:pt x="332" y="14"/>
                  </a:cubicBezTo>
                  <a:cubicBezTo>
                    <a:pt x="362" y="9"/>
                    <a:pt x="414" y="12"/>
                    <a:pt x="432" y="10"/>
                  </a:cubicBezTo>
                  <a:cubicBezTo>
                    <a:pt x="450" y="8"/>
                    <a:pt x="440" y="2"/>
                    <a:pt x="442" y="0"/>
                  </a:cubicBezTo>
                </a:path>
              </a:pathLst>
            </a:custGeom>
            <a:noFill/>
            <a:ln w="25400" cap="flat" cmpd="sng">
              <a:solidFill>
                <a:srgbClr val="FF33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523" name="Freeform 43"/>
            <p:cNvSpPr>
              <a:spLocks/>
            </p:cNvSpPr>
            <p:nvPr/>
          </p:nvSpPr>
          <p:spPr bwMode="auto">
            <a:xfrm>
              <a:off x="867" y="576"/>
              <a:ext cx="437" cy="288"/>
            </a:xfrm>
            <a:custGeom>
              <a:avLst/>
              <a:gdLst>
                <a:gd name="T0" fmla="*/ 0 w 437"/>
                <a:gd name="T1" fmla="*/ 0 h 288"/>
                <a:gd name="T2" fmla="*/ 38 w 437"/>
                <a:gd name="T3" fmla="*/ 48 h 288"/>
                <a:gd name="T4" fmla="*/ 182 w 437"/>
                <a:gd name="T5" fmla="*/ 168 h 288"/>
                <a:gd name="T6" fmla="*/ 437 w 437"/>
                <a:gd name="T7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" h="288">
                  <a:moveTo>
                    <a:pt x="0" y="0"/>
                  </a:moveTo>
                  <a:cubicBezTo>
                    <a:pt x="6" y="8"/>
                    <a:pt x="8" y="20"/>
                    <a:pt x="38" y="48"/>
                  </a:cubicBezTo>
                  <a:cubicBezTo>
                    <a:pt x="68" y="76"/>
                    <a:pt x="116" y="128"/>
                    <a:pt x="182" y="168"/>
                  </a:cubicBezTo>
                  <a:cubicBezTo>
                    <a:pt x="248" y="208"/>
                    <a:pt x="384" y="263"/>
                    <a:pt x="437" y="288"/>
                  </a:cubicBezTo>
                </a:path>
              </a:pathLst>
            </a:custGeom>
            <a:noFill/>
            <a:ln w="25400" cap="flat" cmpd="sng">
              <a:solidFill>
                <a:srgbClr val="FF33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524" name="Freeform 44"/>
            <p:cNvSpPr>
              <a:spLocks/>
            </p:cNvSpPr>
            <p:nvPr/>
          </p:nvSpPr>
          <p:spPr bwMode="auto">
            <a:xfrm>
              <a:off x="1299" y="576"/>
              <a:ext cx="450" cy="274"/>
            </a:xfrm>
            <a:custGeom>
              <a:avLst/>
              <a:gdLst>
                <a:gd name="T0" fmla="*/ 0 w 450"/>
                <a:gd name="T1" fmla="*/ 274 h 274"/>
                <a:gd name="T2" fmla="*/ 87 w 450"/>
                <a:gd name="T3" fmla="*/ 192 h 274"/>
                <a:gd name="T4" fmla="*/ 173 w 450"/>
                <a:gd name="T5" fmla="*/ 106 h 274"/>
                <a:gd name="T6" fmla="*/ 250 w 450"/>
                <a:gd name="T7" fmla="*/ 43 h 274"/>
                <a:gd name="T8" fmla="*/ 332 w 450"/>
                <a:gd name="T9" fmla="*/ 14 h 274"/>
                <a:gd name="T10" fmla="*/ 432 w 450"/>
                <a:gd name="T11" fmla="*/ 10 h 274"/>
                <a:gd name="T12" fmla="*/ 442 w 450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274">
                  <a:moveTo>
                    <a:pt x="0" y="274"/>
                  </a:moveTo>
                  <a:cubicBezTo>
                    <a:pt x="14" y="261"/>
                    <a:pt x="58" y="220"/>
                    <a:pt x="87" y="192"/>
                  </a:cubicBezTo>
                  <a:cubicBezTo>
                    <a:pt x="116" y="164"/>
                    <a:pt x="146" y="131"/>
                    <a:pt x="173" y="106"/>
                  </a:cubicBezTo>
                  <a:cubicBezTo>
                    <a:pt x="200" y="81"/>
                    <a:pt x="224" y="58"/>
                    <a:pt x="250" y="43"/>
                  </a:cubicBezTo>
                  <a:cubicBezTo>
                    <a:pt x="276" y="28"/>
                    <a:pt x="302" y="19"/>
                    <a:pt x="332" y="14"/>
                  </a:cubicBezTo>
                  <a:cubicBezTo>
                    <a:pt x="362" y="9"/>
                    <a:pt x="414" y="12"/>
                    <a:pt x="432" y="10"/>
                  </a:cubicBezTo>
                  <a:cubicBezTo>
                    <a:pt x="450" y="8"/>
                    <a:pt x="440" y="2"/>
                    <a:pt x="442" y="0"/>
                  </a:cubicBezTo>
                </a:path>
              </a:pathLst>
            </a:custGeom>
            <a:noFill/>
            <a:ln w="25400" cap="flat" cmpd="sng">
              <a:solidFill>
                <a:srgbClr val="FF33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525" name="Line 45"/>
            <p:cNvSpPr>
              <a:spLocks noChangeShapeType="1"/>
            </p:cNvSpPr>
            <p:nvPr/>
          </p:nvSpPr>
          <p:spPr bwMode="auto">
            <a:xfrm>
              <a:off x="435" y="576"/>
              <a:ext cx="1584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76526" name="Line 46"/>
          <p:cNvSpPr>
            <a:spLocks noChangeShapeType="1"/>
          </p:cNvSpPr>
          <p:nvPr/>
        </p:nvSpPr>
        <p:spPr bwMode="auto">
          <a:xfrm>
            <a:off x="4516438" y="1427163"/>
            <a:ext cx="25908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27" name="Text Box 47"/>
          <p:cNvSpPr txBox="1">
            <a:spLocks noChangeArrowheads="1"/>
          </p:cNvSpPr>
          <p:nvPr/>
        </p:nvSpPr>
        <p:spPr bwMode="auto">
          <a:xfrm>
            <a:off x="6859588" y="741363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2</a:t>
            </a:r>
            <a:endParaRPr kumimoji="1"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276528" name="Text Box 48"/>
          <p:cNvSpPr txBox="1">
            <a:spLocks noChangeArrowheads="1"/>
          </p:cNvSpPr>
          <p:nvPr/>
        </p:nvSpPr>
        <p:spPr bwMode="auto">
          <a:xfrm>
            <a:off x="6883400" y="1198563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</a:t>
            </a:r>
            <a:endParaRPr kumimoji="1"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276529" name="Text Box 49"/>
          <p:cNvSpPr txBox="1">
            <a:spLocks noChangeArrowheads="1"/>
          </p:cNvSpPr>
          <p:nvPr/>
        </p:nvSpPr>
        <p:spPr bwMode="auto">
          <a:xfrm>
            <a:off x="4429125" y="165576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>
                <a:latin typeface="Times New Roman" panose="02020603050405020304" pitchFamily="18" charset="0"/>
              </a:rPr>
              <a:t>0</a:t>
            </a:r>
          </a:p>
        </p:txBody>
      </p:sp>
      <p:grpSp>
        <p:nvGrpSpPr>
          <p:cNvPr id="276530" name="Group 50"/>
          <p:cNvGrpSpPr>
            <a:grpSpLocks/>
          </p:cNvGrpSpPr>
          <p:nvPr/>
        </p:nvGrpSpPr>
        <p:grpSpPr bwMode="auto">
          <a:xfrm>
            <a:off x="692150" y="693738"/>
            <a:ext cx="2863850" cy="1793875"/>
            <a:chOff x="327" y="576"/>
            <a:chExt cx="1953" cy="1376"/>
          </a:xfrm>
        </p:grpSpPr>
        <p:sp>
          <p:nvSpPr>
            <p:cNvPr id="276531" name="Oval 51"/>
            <p:cNvSpPr>
              <a:spLocks noChangeArrowheads="1"/>
            </p:cNvSpPr>
            <p:nvPr/>
          </p:nvSpPr>
          <p:spPr bwMode="auto">
            <a:xfrm>
              <a:off x="432" y="1008"/>
              <a:ext cx="288" cy="288"/>
            </a:xfrm>
            <a:prstGeom prst="ellipse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532" name="Rectangle 52"/>
            <p:cNvSpPr>
              <a:spLocks noChangeArrowheads="1"/>
            </p:cNvSpPr>
            <p:nvPr/>
          </p:nvSpPr>
          <p:spPr bwMode="auto">
            <a:xfrm>
              <a:off x="1872" y="1056"/>
              <a:ext cx="96" cy="240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533" name="Line 53"/>
            <p:cNvSpPr>
              <a:spLocks noChangeShapeType="1"/>
            </p:cNvSpPr>
            <p:nvPr/>
          </p:nvSpPr>
          <p:spPr bwMode="auto">
            <a:xfrm>
              <a:off x="576" y="720"/>
              <a:ext cx="0" cy="9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534" name="Line 54"/>
            <p:cNvSpPr>
              <a:spLocks noChangeShapeType="1"/>
            </p:cNvSpPr>
            <p:nvPr/>
          </p:nvSpPr>
          <p:spPr bwMode="auto">
            <a:xfrm>
              <a:off x="576" y="720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535" name="Line 55"/>
            <p:cNvSpPr>
              <a:spLocks noChangeShapeType="1"/>
            </p:cNvSpPr>
            <p:nvPr/>
          </p:nvSpPr>
          <p:spPr bwMode="auto">
            <a:xfrm>
              <a:off x="1200" y="720"/>
              <a:ext cx="72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536" name="Line 56"/>
            <p:cNvSpPr>
              <a:spLocks noChangeShapeType="1"/>
            </p:cNvSpPr>
            <p:nvPr/>
          </p:nvSpPr>
          <p:spPr bwMode="auto">
            <a:xfrm>
              <a:off x="1920" y="720"/>
              <a:ext cx="0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537" name="Line 57"/>
            <p:cNvSpPr>
              <a:spLocks noChangeShapeType="1"/>
            </p:cNvSpPr>
            <p:nvPr/>
          </p:nvSpPr>
          <p:spPr bwMode="auto">
            <a:xfrm>
              <a:off x="576" y="1632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538" name="Text Box 58"/>
            <p:cNvSpPr txBox="1">
              <a:spLocks noChangeArrowheads="1"/>
            </p:cNvSpPr>
            <p:nvPr/>
          </p:nvSpPr>
          <p:spPr bwMode="auto">
            <a:xfrm>
              <a:off x="598" y="1218"/>
              <a:ext cx="318" cy="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S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6539" name="Text Box 59"/>
            <p:cNvSpPr txBox="1">
              <a:spLocks noChangeArrowheads="1"/>
            </p:cNvSpPr>
            <p:nvPr/>
          </p:nvSpPr>
          <p:spPr bwMode="auto">
            <a:xfrm>
              <a:off x="327" y="678"/>
              <a:ext cx="244" cy="10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  <a:p>
              <a:pPr algn="ctr" eaLnBrk="0" hangingPunct="0"/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r>
                <a:rPr kumimoji="1" lang="en-US" altLang="zh-CN" sz="3200" b="1">
                  <a:latin typeface="Times New Roman" panose="02020603050405020304" pitchFamily="18" charset="0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6540" name="Text Box 60"/>
            <p:cNvSpPr txBox="1">
              <a:spLocks noChangeArrowheads="1"/>
            </p:cNvSpPr>
            <p:nvPr/>
          </p:nvSpPr>
          <p:spPr bwMode="auto">
            <a:xfrm>
              <a:off x="811" y="1601"/>
              <a:ext cx="858" cy="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(0</a:t>
              </a:r>
              <a:r>
                <a:rPr kumimoji="1" lang="en-US" altLang="zh-CN" sz="3200" b="1" baseline="30000">
                  <a:latin typeface="Times New Roman" panose="02020603050405020304" pitchFamily="18" charset="0"/>
                </a:rPr>
                <a:t>-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)=0</a:t>
              </a:r>
            </a:p>
          </p:txBody>
        </p:sp>
        <p:sp>
          <p:nvSpPr>
            <p:cNvPr id="276541" name="Line 61"/>
            <p:cNvSpPr>
              <a:spLocks noChangeShapeType="1"/>
            </p:cNvSpPr>
            <p:nvPr/>
          </p:nvSpPr>
          <p:spPr bwMode="auto">
            <a:xfrm>
              <a:off x="1200" y="576"/>
              <a:ext cx="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542" name="Line 62"/>
            <p:cNvSpPr>
              <a:spLocks noChangeShapeType="1"/>
            </p:cNvSpPr>
            <p:nvPr/>
          </p:nvSpPr>
          <p:spPr bwMode="auto">
            <a:xfrm>
              <a:off x="1104" y="576"/>
              <a:ext cx="0" cy="2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543" name="Line 63"/>
            <p:cNvSpPr>
              <a:spLocks noChangeShapeType="1"/>
            </p:cNvSpPr>
            <p:nvPr/>
          </p:nvSpPr>
          <p:spPr bwMode="auto">
            <a:xfrm>
              <a:off x="1920" y="1296"/>
              <a:ext cx="0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544" name="Text Box 64"/>
            <p:cNvSpPr txBox="1">
              <a:spLocks noChangeArrowheads="1"/>
            </p:cNvSpPr>
            <p:nvPr/>
          </p:nvSpPr>
          <p:spPr bwMode="auto">
            <a:xfrm>
              <a:off x="1597" y="1025"/>
              <a:ext cx="264" cy="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6545" name="Text Box 65"/>
            <p:cNvSpPr txBox="1">
              <a:spLocks noChangeArrowheads="1"/>
            </p:cNvSpPr>
            <p:nvPr/>
          </p:nvSpPr>
          <p:spPr bwMode="auto">
            <a:xfrm>
              <a:off x="868" y="633"/>
              <a:ext cx="630" cy="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+ 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C </a:t>
              </a:r>
              <a:r>
                <a:rPr kumimoji="1" lang="en-US" altLang="zh-CN" sz="3200" b="1" i="1">
                  <a:latin typeface="Times New Roman" panose="02020603050405020304" pitchFamily="18" charset="0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6546" name="Text Box 66"/>
            <p:cNvSpPr txBox="1">
              <a:spLocks noChangeArrowheads="1"/>
            </p:cNvSpPr>
            <p:nvPr/>
          </p:nvSpPr>
          <p:spPr bwMode="auto">
            <a:xfrm>
              <a:off x="1946" y="731"/>
              <a:ext cx="334" cy="9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R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r>
                <a:rPr kumimoji="1" lang="en-US" altLang="zh-CN" sz="2800" b="1">
                  <a:latin typeface="Times New Roman" panose="02020603050405020304" pitchFamily="18" charset="0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276547" name="Oval 67"/>
          <p:cNvSpPr>
            <a:spLocks noChangeArrowheads="1"/>
          </p:cNvSpPr>
          <p:nvPr/>
        </p:nvSpPr>
        <p:spPr bwMode="auto">
          <a:xfrm>
            <a:off x="5264150" y="4464050"/>
            <a:ext cx="603250" cy="225425"/>
          </a:xfrm>
          <a:prstGeom prst="ellipse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87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76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6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6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6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6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6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6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6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65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65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6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6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9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000" fill="hold"/>
                                        <p:tgtEl>
                                          <p:spTgt spid="276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482" grpId="0" build="p" autoUpdateAnimBg="0"/>
      <p:bldP spid="27648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Text Box 2"/>
          <p:cNvSpPr txBox="1">
            <a:spLocks noChangeArrowheads="1"/>
          </p:cNvSpPr>
          <p:nvPr/>
        </p:nvSpPr>
        <p:spPr bwMode="auto">
          <a:xfrm>
            <a:off x="5006189" y="1178072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endParaRPr kumimoji="1"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278531" name="Text Box 3"/>
          <p:cNvSpPr txBox="1">
            <a:spLocks noChangeArrowheads="1"/>
          </p:cNvSpPr>
          <p:nvPr/>
        </p:nvSpPr>
        <p:spPr bwMode="auto">
          <a:xfrm>
            <a:off x="5691989" y="568472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endParaRPr kumimoji="1"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278532" name="Text Box 4"/>
          <p:cNvSpPr txBox="1">
            <a:spLocks noChangeArrowheads="1"/>
          </p:cNvSpPr>
          <p:nvPr/>
        </p:nvSpPr>
        <p:spPr bwMode="auto">
          <a:xfrm>
            <a:off x="6377789" y="1101872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endParaRPr kumimoji="1" lang="zh-CN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278533" name="Text Box 5"/>
          <p:cNvSpPr txBox="1">
            <a:spLocks noChangeArrowheads="1"/>
          </p:cNvSpPr>
          <p:nvPr/>
        </p:nvSpPr>
        <p:spPr bwMode="auto">
          <a:xfrm>
            <a:off x="7139789" y="568472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endParaRPr kumimoji="1" lang="zh-CN" altLang="zh-CN" sz="2400" b="1">
              <a:latin typeface="Times New Roman" panose="02020603050405020304" pitchFamily="18" charset="0"/>
            </a:endParaRPr>
          </a:p>
        </p:txBody>
      </p:sp>
      <p:grpSp>
        <p:nvGrpSpPr>
          <p:cNvPr id="278534" name="Group 6"/>
          <p:cNvGrpSpPr>
            <a:grpSpLocks/>
          </p:cNvGrpSpPr>
          <p:nvPr/>
        </p:nvGrpSpPr>
        <p:grpSpPr bwMode="auto">
          <a:xfrm>
            <a:off x="4777589" y="187472"/>
            <a:ext cx="3392487" cy="1768475"/>
            <a:chOff x="2544" y="326"/>
            <a:chExt cx="2137" cy="1114"/>
          </a:xfrm>
        </p:grpSpPr>
        <p:sp>
          <p:nvSpPr>
            <p:cNvPr id="278535" name="Text Box 7"/>
            <p:cNvSpPr txBox="1">
              <a:spLocks noChangeArrowheads="1"/>
            </p:cNvSpPr>
            <p:nvPr/>
          </p:nvSpPr>
          <p:spPr bwMode="auto">
            <a:xfrm>
              <a:off x="2718" y="326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endParaRPr kumimoji="1" lang="zh-CN" altLang="zh-CN" sz="2400" b="1" i="1" baseline="-25000">
                <a:latin typeface="Times New Roman" panose="02020603050405020304" pitchFamily="18" charset="0"/>
              </a:endParaRPr>
            </a:p>
          </p:txBody>
        </p:sp>
        <p:grpSp>
          <p:nvGrpSpPr>
            <p:cNvPr id="278536" name="Group 8"/>
            <p:cNvGrpSpPr>
              <a:grpSpLocks/>
            </p:cNvGrpSpPr>
            <p:nvPr/>
          </p:nvGrpSpPr>
          <p:grpSpPr bwMode="auto">
            <a:xfrm>
              <a:off x="2544" y="432"/>
              <a:ext cx="2137" cy="1008"/>
              <a:chOff x="2544" y="624"/>
              <a:chExt cx="2137" cy="1008"/>
            </a:xfrm>
          </p:grpSpPr>
          <p:sp>
            <p:nvSpPr>
              <p:cNvPr id="278537" name="Line 9"/>
              <p:cNvSpPr>
                <a:spLocks noChangeShapeType="1"/>
              </p:cNvSpPr>
              <p:nvPr/>
            </p:nvSpPr>
            <p:spPr bwMode="auto">
              <a:xfrm>
                <a:off x="2544" y="1344"/>
                <a:ext cx="196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8538" name="Line 10"/>
              <p:cNvSpPr>
                <a:spLocks noChangeShapeType="1"/>
              </p:cNvSpPr>
              <p:nvPr/>
            </p:nvSpPr>
            <p:spPr bwMode="auto">
              <a:xfrm flipV="1">
                <a:off x="2640" y="624"/>
                <a:ext cx="0" cy="100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8539" name="Text Box 11"/>
              <p:cNvSpPr txBox="1">
                <a:spLocks noChangeArrowheads="1"/>
              </p:cNvSpPr>
              <p:nvPr/>
            </p:nvSpPr>
            <p:spPr bwMode="auto">
              <a:xfrm>
                <a:off x="4512" y="1296"/>
                <a:ext cx="16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t</a:t>
                </a:r>
                <a:endParaRPr kumimoji="1"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78540" name="Line 12"/>
              <p:cNvSpPr>
                <a:spLocks noChangeShapeType="1"/>
              </p:cNvSpPr>
              <p:nvPr/>
            </p:nvSpPr>
            <p:spPr bwMode="auto">
              <a:xfrm>
                <a:off x="2640" y="816"/>
                <a:ext cx="43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8541" name="Line 13"/>
              <p:cNvSpPr>
                <a:spLocks noChangeShapeType="1"/>
              </p:cNvSpPr>
              <p:nvPr/>
            </p:nvSpPr>
            <p:spPr bwMode="auto">
              <a:xfrm>
                <a:off x="3072" y="816"/>
                <a:ext cx="0" cy="5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8542" name="Line 14"/>
              <p:cNvSpPr>
                <a:spLocks noChangeShapeType="1"/>
              </p:cNvSpPr>
              <p:nvPr/>
            </p:nvSpPr>
            <p:spPr bwMode="auto">
              <a:xfrm>
                <a:off x="3504" y="816"/>
                <a:ext cx="43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8543" name="Line 15"/>
              <p:cNvSpPr>
                <a:spLocks noChangeShapeType="1"/>
              </p:cNvSpPr>
              <p:nvPr/>
            </p:nvSpPr>
            <p:spPr bwMode="auto">
              <a:xfrm>
                <a:off x="3504" y="816"/>
                <a:ext cx="0" cy="5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8544" name="Line 16"/>
              <p:cNvSpPr>
                <a:spLocks noChangeShapeType="1"/>
              </p:cNvSpPr>
              <p:nvPr/>
            </p:nvSpPr>
            <p:spPr bwMode="auto">
              <a:xfrm>
                <a:off x="3936" y="816"/>
                <a:ext cx="0" cy="52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8545" name="Text Box 17"/>
              <p:cNvSpPr txBox="1">
                <a:spLocks noChangeArrowheads="1"/>
              </p:cNvSpPr>
              <p:nvPr/>
            </p:nvSpPr>
            <p:spPr bwMode="auto">
              <a:xfrm>
                <a:off x="2903" y="1344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kumimoji="1" lang="en-US" altLang="zh-CN" sz="2400" b="1">
                    <a:latin typeface="Times New Roman" panose="02020603050405020304" pitchFamily="18" charset="0"/>
                  </a:rPr>
                  <a:t>T</a:t>
                </a:r>
              </a:p>
            </p:txBody>
          </p:sp>
          <p:sp>
            <p:nvSpPr>
              <p:cNvPr id="278546" name="Text Box 18"/>
              <p:cNvSpPr txBox="1">
                <a:spLocks noChangeArrowheads="1"/>
              </p:cNvSpPr>
              <p:nvPr/>
            </p:nvSpPr>
            <p:spPr bwMode="auto">
              <a:xfrm>
                <a:off x="3307" y="1344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kumimoji="1" lang="en-US" altLang="zh-CN" sz="2400" b="1">
                    <a:latin typeface="Times New Roman" panose="02020603050405020304" pitchFamily="18" charset="0"/>
                  </a:rPr>
                  <a:t>2T</a:t>
                </a:r>
              </a:p>
            </p:txBody>
          </p:sp>
          <p:sp>
            <p:nvSpPr>
              <p:cNvPr id="278547" name="Text Box 19"/>
              <p:cNvSpPr txBox="1">
                <a:spLocks noChangeArrowheads="1"/>
              </p:cNvSpPr>
              <p:nvPr/>
            </p:nvSpPr>
            <p:spPr bwMode="auto">
              <a:xfrm>
                <a:off x="3739" y="1344"/>
                <a:ext cx="3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kumimoji="1" lang="en-US" altLang="zh-CN" sz="2400" b="1">
                    <a:latin typeface="Times New Roman" panose="02020603050405020304" pitchFamily="18" charset="0"/>
                  </a:rPr>
                  <a:t>3T</a:t>
                </a:r>
              </a:p>
            </p:txBody>
          </p:sp>
        </p:grpSp>
      </p:grpSp>
      <p:sp>
        <p:nvSpPr>
          <p:cNvPr id="278548" name="Text Box 20"/>
          <p:cNvSpPr txBox="1">
            <a:spLocks noChangeArrowheads="1"/>
          </p:cNvSpPr>
          <p:nvPr/>
        </p:nvSpPr>
        <p:spPr bwMode="auto">
          <a:xfrm>
            <a:off x="3965582" y="455539"/>
            <a:ext cx="938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100V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 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278549" name="Group 21"/>
          <p:cNvGrpSpPr>
            <a:grpSpLocks/>
          </p:cNvGrpSpPr>
          <p:nvPr/>
        </p:nvGrpSpPr>
        <p:grpSpPr bwMode="auto">
          <a:xfrm>
            <a:off x="4925226" y="797072"/>
            <a:ext cx="2522538" cy="465137"/>
            <a:chOff x="430" y="576"/>
            <a:chExt cx="1589" cy="293"/>
          </a:xfrm>
        </p:grpSpPr>
        <p:sp>
          <p:nvSpPr>
            <p:cNvPr id="278550" name="Freeform 22"/>
            <p:cNvSpPr>
              <a:spLocks/>
            </p:cNvSpPr>
            <p:nvPr/>
          </p:nvSpPr>
          <p:spPr bwMode="auto">
            <a:xfrm>
              <a:off x="430" y="576"/>
              <a:ext cx="450" cy="293"/>
            </a:xfrm>
            <a:custGeom>
              <a:avLst/>
              <a:gdLst>
                <a:gd name="T0" fmla="*/ 0 w 450"/>
                <a:gd name="T1" fmla="*/ 293 h 293"/>
                <a:gd name="T2" fmla="*/ 87 w 450"/>
                <a:gd name="T3" fmla="*/ 192 h 293"/>
                <a:gd name="T4" fmla="*/ 173 w 450"/>
                <a:gd name="T5" fmla="*/ 106 h 293"/>
                <a:gd name="T6" fmla="*/ 250 w 450"/>
                <a:gd name="T7" fmla="*/ 43 h 293"/>
                <a:gd name="T8" fmla="*/ 332 w 450"/>
                <a:gd name="T9" fmla="*/ 14 h 293"/>
                <a:gd name="T10" fmla="*/ 432 w 450"/>
                <a:gd name="T11" fmla="*/ 10 h 293"/>
                <a:gd name="T12" fmla="*/ 442 w 450"/>
                <a:gd name="T1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293">
                  <a:moveTo>
                    <a:pt x="0" y="293"/>
                  </a:moveTo>
                  <a:cubicBezTo>
                    <a:pt x="15" y="275"/>
                    <a:pt x="58" y="223"/>
                    <a:pt x="87" y="192"/>
                  </a:cubicBezTo>
                  <a:cubicBezTo>
                    <a:pt x="116" y="161"/>
                    <a:pt x="146" y="131"/>
                    <a:pt x="173" y="106"/>
                  </a:cubicBezTo>
                  <a:cubicBezTo>
                    <a:pt x="200" y="81"/>
                    <a:pt x="224" y="58"/>
                    <a:pt x="250" y="43"/>
                  </a:cubicBezTo>
                  <a:cubicBezTo>
                    <a:pt x="276" y="28"/>
                    <a:pt x="302" y="19"/>
                    <a:pt x="332" y="14"/>
                  </a:cubicBezTo>
                  <a:cubicBezTo>
                    <a:pt x="362" y="9"/>
                    <a:pt x="414" y="12"/>
                    <a:pt x="432" y="10"/>
                  </a:cubicBezTo>
                  <a:cubicBezTo>
                    <a:pt x="450" y="8"/>
                    <a:pt x="440" y="2"/>
                    <a:pt x="442" y="0"/>
                  </a:cubicBezTo>
                </a:path>
              </a:pathLst>
            </a:custGeom>
            <a:noFill/>
            <a:ln w="25400" cap="flat" cmpd="sng">
              <a:solidFill>
                <a:srgbClr val="FF33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8551" name="Freeform 23"/>
            <p:cNvSpPr>
              <a:spLocks/>
            </p:cNvSpPr>
            <p:nvPr/>
          </p:nvSpPr>
          <p:spPr bwMode="auto">
            <a:xfrm>
              <a:off x="867" y="576"/>
              <a:ext cx="437" cy="288"/>
            </a:xfrm>
            <a:custGeom>
              <a:avLst/>
              <a:gdLst>
                <a:gd name="T0" fmla="*/ 0 w 437"/>
                <a:gd name="T1" fmla="*/ 0 h 288"/>
                <a:gd name="T2" fmla="*/ 38 w 437"/>
                <a:gd name="T3" fmla="*/ 48 h 288"/>
                <a:gd name="T4" fmla="*/ 182 w 437"/>
                <a:gd name="T5" fmla="*/ 168 h 288"/>
                <a:gd name="T6" fmla="*/ 437 w 437"/>
                <a:gd name="T7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7" h="288">
                  <a:moveTo>
                    <a:pt x="0" y="0"/>
                  </a:moveTo>
                  <a:cubicBezTo>
                    <a:pt x="6" y="8"/>
                    <a:pt x="8" y="20"/>
                    <a:pt x="38" y="48"/>
                  </a:cubicBezTo>
                  <a:cubicBezTo>
                    <a:pt x="68" y="76"/>
                    <a:pt x="116" y="128"/>
                    <a:pt x="182" y="168"/>
                  </a:cubicBezTo>
                  <a:cubicBezTo>
                    <a:pt x="248" y="208"/>
                    <a:pt x="384" y="263"/>
                    <a:pt x="437" y="288"/>
                  </a:cubicBezTo>
                </a:path>
              </a:pathLst>
            </a:custGeom>
            <a:noFill/>
            <a:ln w="25400" cap="flat" cmpd="sng">
              <a:solidFill>
                <a:srgbClr val="FF33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8552" name="Freeform 24"/>
            <p:cNvSpPr>
              <a:spLocks/>
            </p:cNvSpPr>
            <p:nvPr/>
          </p:nvSpPr>
          <p:spPr bwMode="auto">
            <a:xfrm>
              <a:off x="1299" y="576"/>
              <a:ext cx="450" cy="274"/>
            </a:xfrm>
            <a:custGeom>
              <a:avLst/>
              <a:gdLst>
                <a:gd name="T0" fmla="*/ 0 w 450"/>
                <a:gd name="T1" fmla="*/ 274 h 274"/>
                <a:gd name="T2" fmla="*/ 87 w 450"/>
                <a:gd name="T3" fmla="*/ 192 h 274"/>
                <a:gd name="T4" fmla="*/ 173 w 450"/>
                <a:gd name="T5" fmla="*/ 106 h 274"/>
                <a:gd name="T6" fmla="*/ 250 w 450"/>
                <a:gd name="T7" fmla="*/ 43 h 274"/>
                <a:gd name="T8" fmla="*/ 332 w 450"/>
                <a:gd name="T9" fmla="*/ 14 h 274"/>
                <a:gd name="T10" fmla="*/ 432 w 450"/>
                <a:gd name="T11" fmla="*/ 10 h 274"/>
                <a:gd name="T12" fmla="*/ 442 w 450"/>
                <a:gd name="T13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274">
                  <a:moveTo>
                    <a:pt x="0" y="274"/>
                  </a:moveTo>
                  <a:cubicBezTo>
                    <a:pt x="14" y="261"/>
                    <a:pt x="58" y="220"/>
                    <a:pt x="87" y="192"/>
                  </a:cubicBezTo>
                  <a:cubicBezTo>
                    <a:pt x="116" y="164"/>
                    <a:pt x="146" y="131"/>
                    <a:pt x="173" y="106"/>
                  </a:cubicBezTo>
                  <a:cubicBezTo>
                    <a:pt x="200" y="81"/>
                    <a:pt x="224" y="58"/>
                    <a:pt x="250" y="43"/>
                  </a:cubicBezTo>
                  <a:cubicBezTo>
                    <a:pt x="276" y="28"/>
                    <a:pt x="302" y="19"/>
                    <a:pt x="332" y="14"/>
                  </a:cubicBezTo>
                  <a:cubicBezTo>
                    <a:pt x="362" y="9"/>
                    <a:pt x="414" y="12"/>
                    <a:pt x="432" y="10"/>
                  </a:cubicBezTo>
                  <a:cubicBezTo>
                    <a:pt x="450" y="8"/>
                    <a:pt x="440" y="2"/>
                    <a:pt x="442" y="0"/>
                  </a:cubicBezTo>
                </a:path>
              </a:pathLst>
            </a:custGeom>
            <a:noFill/>
            <a:ln w="25400" cap="flat" cmpd="sng">
              <a:solidFill>
                <a:srgbClr val="FF33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8553" name="Line 25"/>
            <p:cNvSpPr>
              <a:spLocks noChangeShapeType="1"/>
            </p:cNvSpPr>
            <p:nvPr/>
          </p:nvSpPr>
          <p:spPr bwMode="auto">
            <a:xfrm>
              <a:off x="435" y="576"/>
              <a:ext cx="1584" cy="0"/>
            </a:xfrm>
            <a:prstGeom prst="line">
              <a:avLst/>
            </a:prstGeom>
            <a:noFill/>
            <a:ln w="952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78554" name="Line 26"/>
          <p:cNvSpPr>
            <a:spLocks noChangeShapeType="1"/>
          </p:cNvSpPr>
          <p:nvPr/>
        </p:nvSpPr>
        <p:spPr bwMode="auto">
          <a:xfrm>
            <a:off x="4925226" y="1254272"/>
            <a:ext cx="2590800" cy="0"/>
          </a:xfrm>
          <a:prstGeom prst="line">
            <a:avLst/>
          </a:prstGeom>
          <a:noFill/>
          <a:ln w="9525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8555" name="Text Box 27"/>
          <p:cNvSpPr txBox="1">
            <a:spLocks noChangeArrowheads="1"/>
          </p:cNvSpPr>
          <p:nvPr/>
        </p:nvSpPr>
        <p:spPr bwMode="auto">
          <a:xfrm>
            <a:off x="7268376" y="568472"/>
            <a:ext cx="50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2</a:t>
            </a:r>
            <a:endParaRPr kumimoji="1"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278556" name="Text Box 28"/>
          <p:cNvSpPr txBox="1">
            <a:spLocks noChangeArrowheads="1"/>
          </p:cNvSpPr>
          <p:nvPr/>
        </p:nvSpPr>
        <p:spPr bwMode="auto">
          <a:xfrm>
            <a:off x="7292189" y="1025672"/>
            <a:ext cx="506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</a:t>
            </a:r>
            <a:endParaRPr kumimoji="1"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278557" name="Text Box 29"/>
          <p:cNvSpPr txBox="1">
            <a:spLocks noChangeArrowheads="1"/>
          </p:cNvSpPr>
          <p:nvPr/>
        </p:nvSpPr>
        <p:spPr bwMode="auto">
          <a:xfrm>
            <a:off x="4837914" y="1482872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>
                <a:latin typeface="Times New Roman" panose="02020603050405020304" pitchFamily="18" charset="0"/>
              </a:rPr>
              <a:t>0</a:t>
            </a:r>
          </a:p>
        </p:txBody>
      </p:sp>
      <p:sp>
        <p:nvSpPr>
          <p:cNvPr id="278575" name="Rectangle 47"/>
          <p:cNvSpPr>
            <a:spLocks noChangeArrowheads="1"/>
          </p:cNvSpPr>
          <p:nvPr/>
        </p:nvSpPr>
        <p:spPr bwMode="auto">
          <a:xfrm>
            <a:off x="210344" y="2386013"/>
            <a:ext cx="1257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0 &lt; 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t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&lt;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 T</a:t>
            </a:r>
            <a:endParaRPr kumimoji="1" lang="en-US" altLang="zh-CN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78576" name="Object 48"/>
          <p:cNvGraphicFramePr>
            <a:graphicFrameLocks noChangeAspect="1"/>
          </p:cNvGraphicFramePr>
          <p:nvPr/>
        </p:nvGraphicFramePr>
        <p:xfrm>
          <a:off x="503238" y="2565400"/>
          <a:ext cx="3849687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90" name="公式" r:id="rId4" imgW="1638000" imgH="355320" progId="Equation.3">
                  <p:embed/>
                </p:oleObj>
              </mc:Choice>
              <mc:Fallback>
                <p:oleObj name="公式" r:id="rId4" imgW="1638000" imgH="355320" progId="Equation.3">
                  <p:embed/>
                  <p:pic>
                    <p:nvPicPr>
                      <p:cNvPr id="278576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2565400"/>
                        <a:ext cx="3849687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8577" name="Rectangle 49"/>
          <p:cNvSpPr>
            <a:spLocks noChangeArrowheads="1"/>
          </p:cNvSpPr>
          <p:nvPr/>
        </p:nvSpPr>
        <p:spPr bwMode="auto">
          <a:xfrm>
            <a:off x="5489600" y="2321866"/>
            <a:ext cx="1495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/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T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&lt; 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&lt; 2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  <a:endParaRPr kumimoji="1" lang="en-US" altLang="zh-CN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78578" name="Object 50"/>
          <p:cNvGraphicFramePr>
            <a:graphicFrameLocks noChangeAspect="1"/>
          </p:cNvGraphicFramePr>
          <p:nvPr/>
        </p:nvGraphicFramePr>
        <p:xfrm>
          <a:off x="6099175" y="2500313"/>
          <a:ext cx="1947863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91" name="公式" r:id="rId6" imgW="838080" imgH="355320" progId="Equation.3">
                  <p:embed/>
                </p:oleObj>
              </mc:Choice>
              <mc:Fallback>
                <p:oleObj name="公式" r:id="rId6" imgW="838080" imgH="355320" progId="Equation.3">
                  <p:embed/>
                  <p:pic>
                    <p:nvPicPr>
                      <p:cNvPr id="278578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9175" y="2500313"/>
                        <a:ext cx="1947863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8579" name="Rectangle 51"/>
          <p:cNvSpPr>
            <a:spLocks noChangeArrowheads="1"/>
          </p:cNvSpPr>
          <p:nvPr/>
        </p:nvSpPr>
        <p:spPr bwMode="auto">
          <a:xfrm>
            <a:off x="250825" y="3500438"/>
            <a:ext cx="779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 = 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  <a:endParaRPr kumimoji="1" lang="en-US" altLang="zh-CN" sz="24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8580" name="Rectangle 52"/>
          <p:cNvSpPr>
            <a:spLocks noChangeArrowheads="1"/>
          </p:cNvSpPr>
          <p:nvPr/>
        </p:nvSpPr>
        <p:spPr bwMode="auto">
          <a:xfrm>
            <a:off x="5715000" y="3429000"/>
            <a:ext cx="931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 = 2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  <a:endParaRPr kumimoji="1" lang="en-US" altLang="zh-CN" sz="24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78581" name="Object 53"/>
          <p:cNvGraphicFramePr>
            <a:graphicFrameLocks noChangeAspect="1"/>
          </p:cNvGraphicFramePr>
          <p:nvPr/>
        </p:nvGraphicFramePr>
        <p:xfrm>
          <a:off x="5791200" y="3795713"/>
          <a:ext cx="2986088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92" name="公式" r:id="rId8" imgW="1244520" imgH="355320" progId="Equation.3">
                  <p:embed/>
                </p:oleObj>
              </mc:Choice>
              <mc:Fallback>
                <p:oleObj name="公式" r:id="rId8" imgW="1244520" imgH="355320" progId="Equation.3">
                  <p:embed/>
                  <p:pic>
                    <p:nvPicPr>
                      <p:cNvPr id="278581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3795713"/>
                        <a:ext cx="2986088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582" name="Object 54"/>
          <p:cNvGraphicFramePr>
            <a:graphicFrameLocks noChangeAspect="1"/>
          </p:cNvGraphicFramePr>
          <p:nvPr/>
        </p:nvGraphicFramePr>
        <p:xfrm>
          <a:off x="280988" y="3871913"/>
          <a:ext cx="44815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93" name="公式" r:id="rId10" imgW="1981080" imgH="355320" progId="Equation.3">
                  <p:embed/>
                </p:oleObj>
              </mc:Choice>
              <mc:Fallback>
                <p:oleObj name="公式" r:id="rId10" imgW="1981080" imgH="355320" progId="Equation.3">
                  <p:embed/>
                  <p:pic>
                    <p:nvPicPr>
                      <p:cNvPr id="278582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988" y="3871913"/>
                        <a:ext cx="4481512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583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651410"/>
              </p:ext>
            </p:extLst>
          </p:nvPr>
        </p:nvGraphicFramePr>
        <p:xfrm>
          <a:off x="6711984" y="5152777"/>
          <a:ext cx="1841500" cy="1027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94" name="Equation" r:id="rId12" imgW="888840" imgH="495000" progId="Equation.DSMT4">
                  <p:embed/>
                </p:oleObj>
              </mc:Choice>
              <mc:Fallback>
                <p:oleObj name="Equation" r:id="rId12" imgW="888840" imgH="495000" progId="Equation.DSMT4">
                  <p:embed/>
                  <p:pic>
                    <p:nvPicPr>
                      <p:cNvPr id="278583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1984" y="5152777"/>
                        <a:ext cx="1841500" cy="1027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584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5957710"/>
              </p:ext>
            </p:extLst>
          </p:nvPr>
        </p:nvGraphicFramePr>
        <p:xfrm>
          <a:off x="3077345" y="5045835"/>
          <a:ext cx="3019425" cy="1284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095" name="Equation" r:id="rId14" imgW="1460160" imgH="622080" progId="Equation.DSMT4">
                  <p:embed/>
                </p:oleObj>
              </mc:Choice>
              <mc:Fallback>
                <p:oleObj name="Equation" r:id="rId14" imgW="1460160" imgH="622080" progId="Equation.DSMT4">
                  <p:embed/>
                  <p:pic>
                    <p:nvPicPr>
                      <p:cNvPr id="278584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7345" y="5045835"/>
                        <a:ext cx="3019425" cy="1284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8585" name="AutoShape 57"/>
          <p:cNvSpPr>
            <a:spLocks/>
          </p:cNvSpPr>
          <p:nvPr/>
        </p:nvSpPr>
        <p:spPr bwMode="auto">
          <a:xfrm rot="-5400000">
            <a:off x="5430838" y="2798762"/>
            <a:ext cx="406400" cy="4410075"/>
          </a:xfrm>
          <a:prstGeom prst="leftBrace">
            <a:avLst>
              <a:gd name="adj1" fmla="val 90430"/>
              <a:gd name="adj2" fmla="val 50000"/>
            </a:avLst>
          </a:prstGeom>
          <a:noFill/>
          <a:ln w="57150">
            <a:solidFill>
              <a:srgbClr val="9966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8586" name="Text Box 58"/>
          <p:cNvSpPr txBox="1">
            <a:spLocks noChangeArrowheads="1"/>
          </p:cNvSpPr>
          <p:nvPr/>
        </p:nvSpPr>
        <p:spPr bwMode="auto">
          <a:xfrm>
            <a:off x="28575" y="5364163"/>
            <a:ext cx="2878138" cy="1500187"/>
          </a:xfrm>
          <a:prstGeom prst="rect">
            <a:avLst/>
          </a:prstGeom>
          <a:noFill/>
          <a:ln w="34925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/>
              <a:t>这类问题的分析特点：</a:t>
            </a:r>
          </a:p>
          <a:p>
            <a:r>
              <a:rPr lang="zh-CN" altLang="en-US" b="1"/>
              <a:t>（</a:t>
            </a:r>
            <a:r>
              <a:rPr lang="en-US" altLang="zh-CN" b="1"/>
              <a:t>1</a:t>
            </a:r>
            <a:r>
              <a:rPr lang="zh-CN" altLang="en-US" b="1"/>
              <a:t>）设</a:t>
            </a:r>
            <a:r>
              <a:rPr lang="zh-CN" altLang="en-US" b="1">
                <a:solidFill>
                  <a:srgbClr val="0000FF"/>
                </a:solidFill>
              </a:rPr>
              <a:t>电路已经进入稳态</a:t>
            </a:r>
          </a:p>
          <a:p>
            <a:r>
              <a:rPr lang="zh-CN" altLang="en-US" b="1"/>
              <a:t>（</a:t>
            </a:r>
            <a:r>
              <a:rPr lang="en-US" altLang="zh-CN" b="1"/>
              <a:t>2</a:t>
            </a:r>
            <a:r>
              <a:rPr lang="zh-CN" altLang="en-US" b="1"/>
              <a:t>）画</a:t>
            </a:r>
            <a:r>
              <a:rPr lang="zh-CN" altLang="en-US" b="1">
                <a:solidFill>
                  <a:srgbClr val="FF0000"/>
                </a:solidFill>
              </a:rPr>
              <a:t>电路图，求解电路</a:t>
            </a:r>
          </a:p>
          <a:p>
            <a:r>
              <a:rPr lang="zh-CN" altLang="en-US" b="1"/>
              <a:t>（</a:t>
            </a:r>
            <a:r>
              <a:rPr lang="en-US" altLang="zh-CN" b="1"/>
              <a:t>3</a:t>
            </a:r>
            <a:r>
              <a:rPr lang="zh-CN" altLang="en-US" b="1"/>
              <a:t>）利用边界条件求出</a:t>
            </a:r>
          </a:p>
          <a:p>
            <a:r>
              <a:rPr lang="zh-CN" altLang="en-US" b="1"/>
              <a:t>            </a:t>
            </a:r>
            <a:r>
              <a:rPr lang="zh-CN" altLang="en-US" b="1">
                <a:solidFill>
                  <a:srgbClr val="FF0000"/>
                </a:solidFill>
              </a:rPr>
              <a:t>关键点电压</a:t>
            </a:r>
            <a:r>
              <a:rPr lang="en-US" altLang="zh-CN" b="1">
                <a:solidFill>
                  <a:srgbClr val="FF0000"/>
                </a:solidFill>
              </a:rPr>
              <a:t>/</a:t>
            </a:r>
            <a:r>
              <a:rPr lang="zh-CN" altLang="en-US" b="1">
                <a:solidFill>
                  <a:srgbClr val="FF0000"/>
                </a:solidFill>
              </a:rPr>
              <a:t>电流</a:t>
            </a:r>
          </a:p>
        </p:txBody>
      </p:sp>
      <p:sp>
        <p:nvSpPr>
          <p:cNvPr id="278587" name="Oval 59"/>
          <p:cNvSpPr>
            <a:spLocks noChangeArrowheads="1"/>
          </p:cNvSpPr>
          <p:nvPr/>
        </p:nvSpPr>
        <p:spPr bwMode="auto">
          <a:xfrm>
            <a:off x="990600" y="3810000"/>
            <a:ext cx="3914775" cy="1081088"/>
          </a:xfrm>
          <a:prstGeom prst="ellipse">
            <a:avLst/>
          </a:prstGeom>
          <a:noFill/>
          <a:ln w="349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8588" name="Oval 60"/>
          <p:cNvSpPr>
            <a:spLocks noChangeArrowheads="1"/>
          </p:cNvSpPr>
          <p:nvPr/>
        </p:nvSpPr>
        <p:spPr bwMode="auto">
          <a:xfrm>
            <a:off x="6477000" y="3733800"/>
            <a:ext cx="2519363" cy="990600"/>
          </a:xfrm>
          <a:prstGeom prst="ellipse">
            <a:avLst/>
          </a:prstGeom>
          <a:noFill/>
          <a:ln w="34925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8589" name="Oval 61"/>
          <p:cNvSpPr>
            <a:spLocks noChangeArrowheads="1"/>
          </p:cNvSpPr>
          <p:nvPr/>
        </p:nvSpPr>
        <p:spPr bwMode="auto">
          <a:xfrm>
            <a:off x="161925" y="4103688"/>
            <a:ext cx="1349375" cy="630237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8590" name="Oval 62"/>
          <p:cNvSpPr>
            <a:spLocks noChangeArrowheads="1"/>
          </p:cNvSpPr>
          <p:nvPr/>
        </p:nvSpPr>
        <p:spPr bwMode="auto">
          <a:xfrm>
            <a:off x="5697538" y="4103688"/>
            <a:ext cx="1349375" cy="630237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78592" name="Group 64"/>
          <p:cNvGrpSpPr>
            <a:grpSpLocks/>
          </p:cNvGrpSpPr>
          <p:nvPr/>
        </p:nvGrpSpPr>
        <p:grpSpPr bwMode="auto">
          <a:xfrm>
            <a:off x="726289" y="-37057"/>
            <a:ext cx="3108325" cy="2165350"/>
            <a:chOff x="-27" y="-54"/>
            <a:chExt cx="1958" cy="1364"/>
          </a:xfrm>
        </p:grpSpPr>
        <p:sp>
          <p:nvSpPr>
            <p:cNvPr id="278559" name="Oval 31"/>
            <p:cNvSpPr>
              <a:spLocks noChangeArrowheads="1"/>
            </p:cNvSpPr>
            <p:nvPr/>
          </p:nvSpPr>
          <p:spPr bwMode="auto">
            <a:xfrm>
              <a:off x="224" y="535"/>
              <a:ext cx="266" cy="236"/>
            </a:xfrm>
            <a:prstGeom prst="ellipse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8560" name="Rectangle 32"/>
            <p:cNvSpPr>
              <a:spLocks noChangeArrowheads="1"/>
            </p:cNvSpPr>
            <p:nvPr/>
          </p:nvSpPr>
          <p:spPr bwMode="auto">
            <a:xfrm>
              <a:off x="1554" y="574"/>
              <a:ext cx="89" cy="197"/>
            </a:xfrm>
            <a:prstGeom prst="rect">
              <a:avLst/>
            </a:prstGeom>
            <a:solidFill>
              <a:srgbClr val="00FFFF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8561" name="Line 33"/>
            <p:cNvSpPr>
              <a:spLocks noChangeShapeType="1"/>
            </p:cNvSpPr>
            <p:nvPr/>
          </p:nvSpPr>
          <p:spPr bwMode="auto">
            <a:xfrm>
              <a:off x="357" y="298"/>
              <a:ext cx="0" cy="7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8562" name="Line 34"/>
            <p:cNvSpPr>
              <a:spLocks noChangeShapeType="1"/>
            </p:cNvSpPr>
            <p:nvPr/>
          </p:nvSpPr>
          <p:spPr bwMode="auto">
            <a:xfrm>
              <a:off x="357" y="298"/>
              <a:ext cx="4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8563" name="Line 35"/>
            <p:cNvSpPr>
              <a:spLocks noChangeShapeType="1"/>
            </p:cNvSpPr>
            <p:nvPr/>
          </p:nvSpPr>
          <p:spPr bwMode="auto">
            <a:xfrm>
              <a:off x="933" y="298"/>
              <a:ext cx="66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8564" name="Line 36"/>
            <p:cNvSpPr>
              <a:spLocks noChangeShapeType="1"/>
            </p:cNvSpPr>
            <p:nvPr/>
          </p:nvSpPr>
          <p:spPr bwMode="auto">
            <a:xfrm>
              <a:off x="1598" y="298"/>
              <a:ext cx="0" cy="2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8565" name="Line 37"/>
            <p:cNvSpPr>
              <a:spLocks noChangeShapeType="1"/>
            </p:cNvSpPr>
            <p:nvPr/>
          </p:nvSpPr>
          <p:spPr bwMode="auto">
            <a:xfrm>
              <a:off x="357" y="1047"/>
              <a:ext cx="124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8566" name="Text Box 38"/>
            <p:cNvSpPr txBox="1">
              <a:spLocks noChangeArrowheads="1"/>
            </p:cNvSpPr>
            <p:nvPr/>
          </p:nvSpPr>
          <p:spPr bwMode="auto">
            <a:xfrm>
              <a:off x="-27" y="478"/>
              <a:ext cx="2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S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8567" name="Text Box 39"/>
            <p:cNvSpPr txBox="1">
              <a:spLocks noChangeArrowheads="1"/>
            </p:cNvSpPr>
            <p:nvPr/>
          </p:nvSpPr>
          <p:spPr bwMode="auto">
            <a:xfrm>
              <a:off x="127" y="264"/>
              <a:ext cx="225" cy="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  <a:p>
              <a:pPr algn="ctr" eaLnBrk="0" hangingPunct="0"/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r>
                <a:rPr kumimoji="1" lang="en-US" altLang="zh-CN" sz="3200" b="1">
                  <a:latin typeface="Times New Roman" panose="02020603050405020304" pitchFamily="18" charset="0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8568" name="Text Box 40"/>
            <p:cNvSpPr txBox="1">
              <a:spLocks noChangeArrowheads="1"/>
            </p:cNvSpPr>
            <p:nvPr/>
          </p:nvSpPr>
          <p:spPr bwMode="auto">
            <a:xfrm>
              <a:off x="574" y="1022"/>
              <a:ext cx="7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 dirty="0" err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 dirty="0" err="1"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(0</a:t>
              </a:r>
              <a:r>
                <a:rPr kumimoji="1" lang="en-US" altLang="zh-CN" sz="3200" b="1" baseline="30000" dirty="0">
                  <a:latin typeface="Times New Roman" panose="02020603050405020304" pitchFamily="18" charset="0"/>
                </a:rPr>
                <a:t>-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)=0</a:t>
              </a:r>
            </a:p>
          </p:txBody>
        </p:sp>
        <p:sp>
          <p:nvSpPr>
            <p:cNvPr id="278569" name="Line 41"/>
            <p:cNvSpPr>
              <a:spLocks noChangeShapeType="1"/>
            </p:cNvSpPr>
            <p:nvPr/>
          </p:nvSpPr>
          <p:spPr bwMode="auto">
            <a:xfrm>
              <a:off x="933" y="180"/>
              <a:ext cx="0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8570" name="Line 42"/>
            <p:cNvSpPr>
              <a:spLocks noChangeShapeType="1"/>
            </p:cNvSpPr>
            <p:nvPr/>
          </p:nvSpPr>
          <p:spPr bwMode="auto">
            <a:xfrm>
              <a:off x="845" y="180"/>
              <a:ext cx="0" cy="19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8571" name="Line 43"/>
            <p:cNvSpPr>
              <a:spLocks noChangeShapeType="1"/>
            </p:cNvSpPr>
            <p:nvPr/>
          </p:nvSpPr>
          <p:spPr bwMode="auto">
            <a:xfrm>
              <a:off x="1598" y="771"/>
              <a:ext cx="0" cy="2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8572" name="Text Box 44"/>
            <p:cNvSpPr txBox="1">
              <a:spLocks noChangeArrowheads="1"/>
            </p:cNvSpPr>
            <p:nvPr/>
          </p:nvSpPr>
          <p:spPr bwMode="auto">
            <a:xfrm>
              <a:off x="1300" y="549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R</a:t>
              </a:r>
              <a:endParaRPr kumimoji="1"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78573" name="Text Box 45"/>
            <p:cNvSpPr txBox="1">
              <a:spLocks noChangeArrowheads="1"/>
            </p:cNvSpPr>
            <p:nvPr/>
          </p:nvSpPr>
          <p:spPr bwMode="auto">
            <a:xfrm>
              <a:off x="627" y="227"/>
              <a:ext cx="58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dirty="0">
                  <a:latin typeface="Times New Roman" panose="02020603050405020304" pitchFamily="18" charset="0"/>
                </a:rPr>
                <a:t>+ </a:t>
              </a:r>
              <a:r>
                <a:rPr kumimoji="1" lang="en-US" altLang="zh-CN" sz="2400" b="1" i="1" dirty="0" err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 dirty="0" err="1"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400" b="1" i="1" baseline="-25000" dirty="0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3200" b="1" i="1" dirty="0">
                  <a:latin typeface="Times New Roman" panose="02020603050405020304" pitchFamily="18" charset="0"/>
                </a:rPr>
                <a:t>-</a:t>
              </a:r>
              <a:endParaRPr kumimoji="1" lang="en-US" altLang="zh-CN" sz="2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278574" name="Text Box 46"/>
            <p:cNvSpPr txBox="1">
              <a:spLocks noChangeArrowheads="1"/>
            </p:cNvSpPr>
            <p:nvPr/>
          </p:nvSpPr>
          <p:spPr bwMode="auto">
            <a:xfrm>
              <a:off x="1622" y="307"/>
              <a:ext cx="309" cy="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R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r>
                <a:rPr kumimoji="1" lang="en-US" altLang="zh-CN" sz="2800" b="1">
                  <a:latin typeface="Times New Roman" panose="02020603050405020304" pitchFamily="18" charset="0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78591" name="Text Box 63"/>
            <p:cNvSpPr txBox="1">
              <a:spLocks noChangeArrowheads="1"/>
            </p:cNvSpPr>
            <p:nvPr/>
          </p:nvSpPr>
          <p:spPr bwMode="auto">
            <a:xfrm>
              <a:off x="771" y="-54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C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870D41D-9614-48F1-97AA-4B288511D9A4}"/>
              </a:ext>
            </a:extLst>
          </p:cNvPr>
          <p:cNvSpPr txBox="1"/>
          <p:nvPr/>
        </p:nvSpPr>
        <p:spPr>
          <a:xfrm>
            <a:off x="1319620" y="2014041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具体分析计算全响应和零输入两个交替过程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D4F135-7EBB-4F51-B4E7-782A681FD572}"/>
              </a:ext>
            </a:extLst>
          </p:cNvPr>
          <p:cNvSpPr txBox="1"/>
          <p:nvPr/>
        </p:nvSpPr>
        <p:spPr>
          <a:xfrm>
            <a:off x="4247563" y="6278341"/>
            <a:ext cx="2988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书本习题：</a:t>
            </a:r>
            <a:r>
              <a:rPr lang="en-US" altLang="zh-CN" sz="3200" dirty="0"/>
              <a:t>8-32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1145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278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8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278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8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8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8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8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8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78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8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8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78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78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78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78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78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575" grpId="0" build="p" autoUpdateAnimBg="0"/>
      <p:bldP spid="278577" grpId="0" build="p" autoUpdateAnimBg="0"/>
      <p:bldP spid="278579" grpId="0" autoUpdateAnimBg="0"/>
      <p:bldP spid="278580" grpId="0" build="p" autoUpdateAnimBg="0"/>
      <p:bldP spid="278586" grpId="0" animBg="1"/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A1E6347-A8E2-4F0C-B9BB-78D4430BE910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2021/4/16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536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536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D4BC67-1AC7-41E6-9439-D448F1A86D7D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250888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606907"/>
              </p:ext>
            </p:extLst>
          </p:nvPr>
        </p:nvGraphicFramePr>
        <p:xfrm>
          <a:off x="3742631" y="949993"/>
          <a:ext cx="3224212" cy="785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4" name="公式" r:id="rId3" imgW="1612900" imgH="393700" progId="Equation.3">
                  <p:embed/>
                </p:oleObj>
              </mc:Choice>
              <mc:Fallback>
                <p:oleObj name="公式" r:id="rId3" imgW="1612900" imgH="3937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2631" y="949993"/>
                        <a:ext cx="3224212" cy="785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88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4208391"/>
              </p:ext>
            </p:extLst>
          </p:nvPr>
        </p:nvGraphicFramePr>
        <p:xfrm>
          <a:off x="3754578" y="1767556"/>
          <a:ext cx="22590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5" name="Equation" r:id="rId5" imgW="1129810" imgH="190417" progId="Equation.DSMT4">
                  <p:embed/>
                </p:oleObj>
              </mc:Choice>
              <mc:Fallback>
                <p:oleObj name="Equation" r:id="rId5" imgW="1129810" imgH="190417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4578" y="1767556"/>
                        <a:ext cx="2259012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90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242112"/>
              </p:ext>
            </p:extLst>
          </p:nvPr>
        </p:nvGraphicFramePr>
        <p:xfrm>
          <a:off x="3779143" y="3087164"/>
          <a:ext cx="2132012" cy="379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6" name="Equation" r:id="rId7" imgW="1066800" imgH="190500" progId="Equation.DSMT4">
                  <p:embed/>
                </p:oleObj>
              </mc:Choice>
              <mc:Fallback>
                <p:oleObj name="Equation" r:id="rId7" imgW="1066800" imgH="1905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143" y="3087164"/>
                        <a:ext cx="2132012" cy="379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0909" name="Group 29"/>
          <p:cNvGrpSpPr>
            <a:grpSpLocks/>
          </p:cNvGrpSpPr>
          <p:nvPr/>
        </p:nvGrpSpPr>
        <p:grpSpPr bwMode="auto">
          <a:xfrm>
            <a:off x="304800" y="765175"/>
            <a:ext cx="3152775" cy="2933700"/>
            <a:chOff x="192" y="864"/>
            <a:chExt cx="1986" cy="1848"/>
          </a:xfrm>
        </p:grpSpPr>
        <p:graphicFrame>
          <p:nvGraphicFramePr>
            <p:cNvPr id="15383" name="Object 25"/>
            <p:cNvGraphicFramePr>
              <a:graphicFrameLocks noChangeAspect="1"/>
            </p:cNvGraphicFramePr>
            <p:nvPr/>
          </p:nvGraphicFramePr>
          <p:xfrm>
            <a:off x="192" y="864"/>
            <a:ext cx="1986" cy="1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87" name="VISIO" r:id="rId9" imgW="1601337" imgH="946245" progId="Visio.Drawing.5">
                    <p:embed/>
                  </p:oleObj>
                </mc:Choice>
                <mc:Fallback>
                  <p:oleObj name="VISIO" r:id="rId9" imgW="1601337" imgH="946245" progId="Visio.Drawing.5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" y="864"/>
                          <a:ext cx="1986" cy="12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84" name="Object 26"/>
            <p:cNvGraphicFramePr>
              <a:graphicFrameLocks noChangeAspect="1"/>
            </p:cNvGraphicFramePr>
            <p:nvPr/>
          </p:nvGraphicFramePr>
          <p:xfrm>
            <a:off x="408" y="2472"/>
            <a:ext cx="815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88" name="Equation" r:id="rId11" imgW="647700" imgH="190500" progId="Equation.DSMT4">
                    <p:embed/>
                  </p:oleObj>
                </mc:Choice>
                <mc:Fallback>
                  <p:oleObj name="Equation" r:id="rId11" imgW="647700" imgH="190500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" y="2472"/>
                          <a:ext cx="815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85" name="Object 28"/>
            <p:cNvGraphicFramePr>
              <a:graphicFrameLocks noChangeAspect="1"/>
            </p:cNvGraphicFramePr>
            <p:nvPr/>
          </p:nvGraphicFramePr>
          <p:xfrm>
            <a:off x="496" y="2184"/>
            <a:ext cx="1439" cy="2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89" name="Equation" r:id="rId13" imgW="1143000" imgH="190500" progId="Equation.DSMT4">
                    <p:embed/>
                  </p:oleObj>
                </mc:Choice>
                <mc:Fallback>
                  <p:oleObj name="Equation" r:id="rId13" imgW="1143000" imgH="190500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6" y="2184"/>
                          <a:ext cx="1439" cy="2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0910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4374152"/>
              </p:ext>
            </p:extLst>
          </p:nvPr>
        </p:nvGraphicFramePr>
        <p:xfrm>
          <a:off x="3396347" y="3622874"/>
          <a:ext cx="2155825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0" name="Equation" r:id="rId15" imgW="1079032" imgH="622030" progId="Equation.DSMT4">
                  <p:embed/>
                </p:oleObj>
              </mc:Choice>
              <mc:Fallback>
                <p:oleObj name="Equation" r:id="rId15" imgW="1079032" imgH="62203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6347" y="3622874"/>
                        <a:ext cx="2155825" cy="1239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911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048946"/>
              </p:ext>
            </p:extLst>
          </p:nvPr>
        </p:nvGraphicFramePr>
        <p:xfrm>
          <a:off x="3760105" y="2267220"/>
          <a:ext cx="18034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1" name="Equation" r:id="rId17" imgW="901440" imgH="291960" progId="Equation.DSMT4">
                  <p:embed/>
                </p:oleObj>
              </mc:Choice>
              <mc:Fallback>
                <p:oleObj name="Equation" r:id="rId17" imgW="901440" imgH="29196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0105" y="2267220"/>
                        <a:ext cx="18034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915" name="Object 35"/>
          <p:cNvGraphicFramePr>
            <a:graphicFrameLocks noChangeAspect="1"/>
          </p:cNvGraphicFramePr>
          <p:nvPr/>
        </p:nvGraphicFramePr>
        <p:xfrm>
          <a:off x="476250" y="4530725"/>
          <a:ext cx="2133600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2" name="Visio" r:id="rId19" imgW="1095994" imgH="716661" progId="Visio.Drawing.11">
                  <p:embed/>
                </p:oleObj>
              </mc:Choice>
              <mc:Fallback>
                <p:oleObj name="Visio" r:id="rId19" imgW="1095994" imgH="716661" progId="Visio.Drawing.11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250" y="4530725"/>
                        <a:ext cx="2133600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916" name="Object 36"/>
          <p:cNvGraphicFramePr>
            <a:graphicFrameLocks noChangeAspect="1"/>
          </p:cNvGraphicFramePr>
          <p:nvPr/>
        </p:nvGraphicFramePr>
        <p:xfrm>
          <a:off x="558800" y="5087938"/>
          <a:ext cx="208915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3" name="Visio" r:id="rId21" imgW="1073277" imgH="321469" progId="Visio.Drawing.11">
                  <p:embed/>
                </p:oleObj>
              </mc:Choice>
              <mc:Fallback>
                <p:oleObj name="Visio" r:id="rId21" imgW="1073277" imgH="321469" progId="Visio.Drawing.11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800" y="5087938"/>
                        <a:ext cx="2089150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917" name="Object 37"/>
          <p:cNvGraphicFramePr>
            <a:graphicFrameLocks noChangeAspect="1"/>
          </p:cNvGraphicFramePr>
          <p:nvPr/>
        </p:nvGraphicFramePr>
        <p:xfrm>
          <a:off x="595313" y="4540250"/>
          <a:ext cx="2009775" cy="141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4" name="Visio" r:id="rId23" imgW="1001919" imgH="712583" progId="Visio.Drawing.11">
                  <p:embed/>
                </p:oleObj>
              </mc:Choice>
              <mc:Fallback>
                <p:oleObj name="Visio" r:id="rId23" imgW="1001919" imgH="712583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3" y="4540250"/>
                        <a:ext cx="2009775" cy="141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0912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0429452"/>
              </p:ext>
            </p:extLst>
          </p:nvPr>
        </p:nvGraphicFramePr>
        <p:xfrm>
          <a:off x="3409677" y="5264642"/>
          <a:ext cx="5078413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5" name="Equation" r:id="rId25" imgW="2540000" imgH="342900" progId="Equation.DSMT4">
                  <p:embed/>
                </p:oleObj>
              </mc:Choice>
              <mc:Fallback>
                <p:oleObj name="Equation" r:id="rId25" imgW="2540000" imgH="34290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9677" y="5264642"/>
                        <a:ext cx="5078413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0919" name="Group 39"/>
          <p:cNvGrpSpPr>
            <a:grpSpLocks/>
          </p:cNvGrpSpPr>
          <p:nvPr/>
        </p:nvGrpSpPr>
        <p:grpSpPr bwMode="auto">
          <a:xfrm>
            <a:off x="4619352" y="5793280"/>
            <a:ext cx="3902075" cy="890587"/>
            <a:chOff x="3456" y="3645"/>
            <a:chExt cx="2074" cy="561"/>
          </a:xfrm>
        </p:grpSpPr>
        <p:sp>
          <p:nvSpPr>
            <p:cNvPr id="250896" name="Rectangle 16"/>
            <p:cNvSpPr>
              <a:spLocks noChangeArrowheads="1"/>
            </p:cNvSpPr>
            <p:nvPr/>
          </p:nvSpPr>
          <p:spPr bwMode="auto">
            <a:xfrm>
              <a:off x="3456" y="3688"/>
              <a:ext cx="840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24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Transient</a:t>
              </a:r>
            </a:p>
            <a:p>
              <a:pPr algn="ctr" eaLnBrk="1" hangingPunct="1">
                <a:defRPr/>
              </a:pPr>
              <a:r>
                <a:rPr lang="en-US" altLang="zh-CN" sz="24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component</a:t>
              </a:r>
            </a:p>
          </p:txBody>
        </p:sp>
        <p:sp>
          <p:nvSpPr>
            <p:cNvPr id="250918" name="Rectangle 38"/>
            <p:cNvSpPr>
              <a:spLocks noChangeArrowheads="1"/>
            </p:cNvSpPr>
            <p:nvPr/>
          </p:nvSpPr>
          <p:spPr bwMode="auto">
            <a:xfrm>
              <a:off x="4641" y="3645"/>
              <a:ext cx="889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Steady-state</a:t>
              </a:r>
            </a:p>
            <a:p>
              <a:pPr algn="ctr" eaLnBrk="1" hangingPunct="1">
                <a:defRPr/>
              </a:pP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component</a:t>
              </a:r>
            </a:p>
          </p:txBody>
        </p:sp>
      </p:grpSp>
      <p:sp>
        <p:nvSpPr>
          <p:cNvPr id="250920" name="Rectangle 40"/>
          <p:cNvSpPr>
            <a:spLocks noChangeArrowheads="1"/>
          </p:cNvSpPr>
          <p:nvPr/>
        </p:nvSpPr>
        <p:spPr bwMode="auto">
          <a:xfrm>
            <a:off x="2426638" y="4769247"/>
            <a:ext cx="2982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Sinusoidal steady-state</a:t>
            </a:r>
          </a:p>
        </p:txBody>
      </p:sp>
      <p:graphicFrame>
        <p:nvGraphicFramePr>
          <p:cNvPr id="250914" name="Object 34"/>
          <p:cNvGraphicFramePr>
            <a:graphicFrameLocks noChangeAspect="1"/>
          </p:cNvGraphicFramePr>
          <p:nvPr/>
        </p:nvGraphicFramePr>
        <p:xfrm>
          <a:off x="0" y="3716338"/>
          <a:ext cx="3413125" cy="253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6" name="Visio" r:id="rId27" imgW="1735931" imgH="1294448" progId="Visio.Drawing.11">
                  <p:embed/>
                </p:oleObj>
              </mc:Choice>
              <mc:Fallback>
                <p:oleObj name="Visio" r:id="rId27" imgW="1735931" imgH="1294448" progId="Visio.Drawing.11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716338"/>
                        <a:ext cx="3413125" cy="253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2"/>
          <p:cNvSpPr>
            <a:spLocks noGrp="1" noChangeArrowheads="1"/>
          </p:cNvSpPr>
          <p:nvPr>
            <p:ph type="title"/>
          </p:nvPr>
        </p:nvSpPr>
        <p:spPr>
          <a:xfrm>
            <a:off x="247650" y="71615"/>
            <a:ext cx="8515350" cy="840183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8.4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正弦电源激励下的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RC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电路</a:t>
            </a:r>
            <a:b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</a:b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（简讲，对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后续课程的正弦稳态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有所认识）</a:t>
            </a:r>
            <a:endParaRPr lang="en-US" altLang="zh-CN" sz="24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graphicFrame>
        <p:nvGraphicFramePr>
          <p:cNvPr id="28" name="Object 26"/>
          <p:cNvGraphicFramePr>
            <a:graphicFrameLocks noChangeAspect="1"/>
          </p:cNvGraphicFramePr>
          <p:nvPr/>
        </p:nvGraphicFramePr>
        <p:xfrm>
          <a:off x="942975" y="4108450"/>
          <a:ext cx="116681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97" name="Equation" r:id="rId29" imgW="583947" imgH="190417" progId="Equation.DSMT4">
                  <p:embed/>
                </p:oleObj>
              </mc:Choice>
              <mc:Fallback>
                <p:oleObj name="Equation" r:id="rId29" imgW="583947" imgH="190417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75" y="4108450"/>
                        <a:ext cx="1166813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0" name="Rectangle 38"/>
          <p:cNvSpPr>
            <a:spLocks noChangeArrowheads="1"/>
          </p:cNvSpPr>
          <p:nvPr/>
        </p:nvSpPr>
        <p:spPr bwMode="auto">
          <a:xfrm>
            <a:off x="6719888" y="1325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Object 27">
                <a:extLst>
                  <a:ext uri="{FF2B5EF4-FFF2-40B4-BE49-F238E27FC236}">
                    <a16:creationId xmlns:a16="http://schemas.microsoft.com/office/drawing/2014/main" id="{0276EBA7-1992-4642-B14D-BD14CF06F70F}"/>
                  </a:ext>
                </a:extLst>
              </p:cNvPr>
              <p:cNvSpPr txBox="1"/>
              <p:nvPr/>
            </p:nvSpPr>
            <p:spPr bwMode="auto">
              <a:xfrm>
                <a:off x="5859773" y="4102453"/>
                <a:ext cx="3420133" cy="1077588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asin</m:t>
                      </m:r>
                      <m:r>
                        <a:rPr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𝑏𝑐𝑜𝑠</m:t>
                      </m:r>
                      <m:r>
                        <a:rPr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func>
                        <m:funcPr>
                          <m:ctrlP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0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r>
                        <a:rPr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𝑎𝑟𝑐𝑡𝑔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6" name="Object 27">
                <a:extLst>
                  <a:ext uri="{FF2B5EF4-FFF2-40B4-BE49-F238E27FC236}">
                    <a16:creationId xmlns:a16="http://schemas.microsoft.com/office/drawing/2014/main" id="{0276EBA7-1992-4642-B14D-BD14CF06F7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59773" y="4102453"/>
                <a:ext cx="3420133" cy="107758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FBA4C193-98EC-4744-860C-6569BB600278}"/>
              </a:ext>
            </a:extLst>
          </p:cNvPr>
          <p:cNvSpPr txBox="1"/>
          <p:nvPr/>
        </p:nvSpPr>
        <p:spPr>
          <a:xfrm>
            <a:off x="5859773" y="36781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利用公式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0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50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50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50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50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50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50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250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35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0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50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50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0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0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920" grpId="0" autoUpdateAnimBg="0"/>
      <p:bldP spid="26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A1E6347-A8E2-4F0C-B9BB-78D4430BE910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2021/4/16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536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536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D4BC67-1AC7-41E6-9439-D448F1A86D7D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250912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895368"/>
              </p:ext>
            </p:extLst>
          </p:nvPr>
        </p:nvGraphicFramePr>
        <p:xfrm>
          <a:off x="467544" y="638969"/>
          <a:ext cx="5078413" cy="684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12" name="Equation" r:id="rId3" imgW="2540000" imgH="342900" progId="Equation.DSMT4">
                  <p:embed/>
                </p:oleObj>
              </mc:Choice>
              <mc:Fallback>
                <p:oleObj name="Equation" r:id="rId3" imgW="2540000" imgH="342900" progId="Equation.DSMT4">
                  <p:embed/>
                  <p:pic>
                    <p:nvPicPr>
                      <p:cNvPr id="250912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638969"/>
                        <a:ext cx="5078413" cy="684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0919" name="Group 39"/>
          <p:cNvGrpSpPr>
            <a:grpSpLocks/>
          </p:cNvGrpSpPr>
          <p:nvPr/>
        </p:nvGrpSpPr>
        <p:grpSpPr bwMode="auto">
          <a:xfrm>
            <a:off x="1677219" y="1167607"/>
            <a:ext cx="3902075" cy="890587"/>
            <a:chOff x="3456" y="3645"/>
            <a:chExt cx="2074" cy="561"/>
          </a:xfrm>
        </p:grpSpPr>
        <p:sp>
          <p:nvSpPr>
            <p:cNvPr id="250896" name="Rectangle 16"/>
            <p:cNvSpPr>
              <a:spLocks noChangeArrowheads="1"/>
            </p:cNvSpPr>
            <p:nvPr/>
          </p:nvSpPr>
          <p:spPr bwMode="auto">
            <a:xfrm>
              <a:off x="3456" y="3688"/>
              <a:ext cx="840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24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Transient</a:t>
              </a:r>
            </a:p>
            <a:p>
              <a:pPr algn="ctr" eaLnBrk="1" hangingPunct="1">
                <a:defRPr/>
              </a:pPr>
              <a:r>
                <a:rPr lang="en-US" altLang="zh-CN" sz="24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component</a:t>
              </a:r>
            </a:p>
          </p:txBody>
        </p:sp>
        <p:sp>
          <p:nvSpPr>
            <p:cNvPr id="250918" name="Rectangle 38"/>
            <p:cNvSpPr>
              <a:spLocks noChangeArrowheads="1"/>
            </p:cNvSpPr>
            <p:nvPr/>
          </p:nvSpPr>
          <p:spPr bwMode="auto">
            <a:xfrm>
              <a:off x="4641" y="3645"/>
              <a:ext cx="889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Steady-state</a:t>
              </a:r>
            </a:p>
            <a:p>
              <a:pPr algn="ctr" eaLnBrk="1" hangingPunct="1">
                <a:defRPr/>
              </a:pPr>
              <a:r>
                <a:rPr lang="en-US" altLang="zh-CN" sz="240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component</a:t>
              </a:r>
            </a:p>
          </p:txBody>
        </p:sp>
      </p:grpSp>
      <p:sp>
        <p:nvSpPr>
          <p:cNvPr id="250920" name="Rectangle 40"/>
          <p:cNvSpPr>
            <a:spLocks noChangeArrowheads="1"/>
          </p:cNvSpPr>
          <p:nvPr/>
        </p:nvSpPr>
        <p:spPr bwMode="auto">
          <a:xfrm>
            <a:off x="574671" y="2276872"/>
            <a:ext cx="25955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在零状态下，</a:t>
            </a:r>
            <a:r>
              <a:rPr lang="en-US" altLang="zh-CN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en-US" altLang="zh-CN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</a:t>
            </a:r>
          </a:p>
        </p:txBody>
      </p:sp>
      <p:sp>
        <p:nvSpPr>
          <p:cNvPr id="25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8515350" cy="4699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8.4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正弦电源激励下的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RC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电路</a:t>
            </a:r>
            <a:endParaRPr lang="en-US" altLang="zh-CN" sz="24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15380" name="Rectangle 38"/>
          <p:cNvSpPr>
            <a:spLocks noChangeArrowheads="1"/>
          </p:cNvSpPr>
          <p:nvPr/>
        </p:nvSpPr>
        <p:spPr bwMode="auto">
          <a:xfrm>
            <a:off x="6719888" y="1325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graphicFrame>
        <p:nvGraphicFramePr>
          <p:cNvPr id="26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0448434"/>
              </p:ext>
            </p:extLst>
          </p:nvPr>
        </p:nvGraphicFramePr>
        <p:xfrm>
          <a:off x="560635" y="2852936"/>
          <a:ext cx="4443413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13" name="Equation" r:id="rId5" imgW="2222280" imgH="342720" progId="Equation.DSMT4">
                  <p:embed/>
                </p:oleObj>
              </mc:Choice>
              <mc:Fallback>
                <p:oleObj name="Equation" r:id="rId5" imgW="2222280" imgH="342720" progId="Equation.DSMT4">
                  <p:embed/>
                  <p:pic>
                    <p:nvPicPr>
                      <p:cNvPr id="250912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635" y="2852936"/>
                        <a:ext cx="4443413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638099"/>
              </p:ext>
            </p:extLst>
          </p:nvPr>
        </p:nvGraphicFramePr>
        <p:xfrm>
          <a:off x="547179" y="3894225"/>
          <a:ext cx="2790825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714" name="Equation" r:id="rId7" imgW="1396800" imgH="190440" progId="Equation.DSMT4">
                  <p:embed/>
                </p:oleObj>
              </mc:Choice>
              <mc:Fallback>
                <p:oleObj name="Equation" r:id="rId7" imgW="1396800" imgH="190440" progId="Equation.DSMT4">
                  <p:embed/>
                  <p:pic>
                    <p:nvPicPr>
                      <p:cNvPr id="25091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179" y="3894225"/>
                        <a:ext cx="2790825" cy="37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196020" y="4525817"/>
            <a:ext cx="8498718" cy="1207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1pPr>
            <a:lvl2pPr marL="742950" indent="-28575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3pPr>
            <a:lvl4pPr marL="16002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5pPr>
            <a:lvl6pPr marL="25146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6pPr>
            <a:lvl7pPr marL="29718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7pPr>
            <a:lvl8pPr marL="34290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8pPr>
            <a:lvl9pPr marL="38862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9pPr>
          </a:lstStyle>
          <a:p>
            <a:pPr>
              <a:buFontTx/>
              <a:buNone/>
            </a:pPr>
            <a:r>
              <a:rPr lang="zh-CN" altLang="en-US" sz="2400" b="1" dirty="0">
                <a:solidFill>
                  <a:schemeClr val="tx2"/>
                </a:solidFill>
                <a:ea typeface="楷体_GB2312" pitchFamily="49" charset="-122"/>
              </a:rPr>
              <a:t>    </a:t>
            </a:r>
            <a:r>
              <a:rPr lang="zh-CN" altLang="en-US" sz="2400" b="1" dirty="0">
                <a:solidFill>
                  <a:srgbClr val="000066"/>
                </a:solidFill>
                <a:ea typeface="宋体" panose="02010600030101010101" pitchFamily="2" charset="-122"/>
              </a:rPr>
              <a:t>暂态分量的值为零，说明电压响应中没有暂态分量，也就没有过渡过程，电路从换路一开始，就直接进入稳态。这是一种特殊情况。</a:t>
            </a:r>
            <a:endParaRPr lang="zh-CN" altLang="en-US" sz="2400" dirty="0">
              <a:solidFill>
                <a:srgbClr val="000066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40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0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0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0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920" grpId="0" autoUpdateAnimBg="0"/>
      <p:bldP spid="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8515350" cy="4699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8.4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正弦电源激励下的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RC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电路</a:t>
            </a:r>
            <a:endParaRPr lang="en-US" altLang="zh-CN" sz="24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16399" name="Rectangle 38"/>
          <p:cNvSpPr>
            <a:spLocks noChangeArrowheads="1"/>
          </p:cNvSpPr>
          <p:nvPr/>
        </p:nvSpPr>
        <p:spPr bwMode="auto">
          <a:xfrm>
            <a:off x="6719888" y="1325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4729163" y="279400"/>
          <a:ext cx="3890962" cy="477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70" name="Visio" r:id="rId3" imgW="1945476" imgH="2390415" progId="Visio.Drawing.11">
                  <p:embed/>
                </p:oleObj>
              </mc:Choice>
              <mc:Fallback>
                <p:oleObj name="Visio" r:id="rId3" imgW="1945476" imgH="2390415" progId="Visio.Drawing.11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9163" y="279400"/>
                        <a:ext cx="3890962" cy="477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453094"/>
              </p:ext>
            </p:extLst>
          </p:nvPr>
        </p:nvGraphicFramePr>
        <p:xfrm>
          <a:off x="200267" y="2479674"/>
          <a:ext cx="2790825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71" name="Equation" r:id="rId5" imgW="1396800" imgH="190440" progId="Equation.DSMT4">
                  <p:embed/>
                </p:oleObj>
              </mc:Choice>
              <mc:Fallback>
                <p:oleObj name="Equation" r:id="rId5" imgW="1396800" imgH="190440" progId="Equation.DSMT4">
                  <p:embed/>
                  <p:pic>
                    <p:nvPicPr>
                      <p:cNvPr id="27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267" y="2479674"/>
                        <a:ext cx="2790825" cy="37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40"/>
          <p:cNvSpPr>
            <a:spLocks noChangeArrowheads="1"/>
          </p:cNvSpPr>
          <p:nvPr/>
        </p:nvSpPr>
        <p:spPr bwMode="auto">
          <a:xfrm>
            <a:off x="107504" y="1032619"/>
            <a:ext cx="25955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在零状态下，</a:t>
            </a:r>
            <a:r>
              <a:rPr lang="en-US" altLang="zh-CN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</a:t>
            </a:r>
            <a:r>
              <a:rPr lang="en-US" altLang="zh-CN" sz="2400" b="1" baseline="-25000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en-US" altLang="zh-CN" sz="2400" b="1" dirty="0">
                <a:solidFill>
                  <a:schemeClr val="hlink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</a:t>
            </a:r>
          </a:p>
        </p:txBody>
      </p:sp>
      <p:graphicFrame>
        <p:nvGraphicFramePr>
          <p:cNvPr id="24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1693540"/>
              </p:ext>
            </p:extLst>
          </p:nvPr>
        </p:nvGraphicFramePr>
        <p:xfrm>
          <a:off x="200267" y="1529457"/>
          <a:ext cx="4443413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72" name="Equation" r:id="rId7" imgW="2222280" imgH="342720" progId="Equation.DSMT4">
                  <p:embed/>
                </p:oleObj>
              </mc:Choice>
              <mc:Fallback>
                <p:oleObj name="Equation" r:id="rId7" imgW="2222280" imgH="342720" progId="Equation.DSMT4">
                  <p:embed/>
                  <p:pic>
                    <p:nvPicPr>
                      <p:cNvPr id="26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267" y="1529457"/>
                        <a:ext cx="4443413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-324544" y="3003400"/>
            <a:ext cx="5184576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1pPr>
            <a:lvl2pPr marL="742950" indent="-28575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3pPr>
            <a:lvl4pPr marL="16002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5pPr>
            <a:lvl6pPr marL="25146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6pPr>
            <a:lvl7pPr marL="29718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7pPr>
            <a:lvl8pPr marL="34290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8pPr>
            <a:lvl9pPr marL="38862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9pPr>
          </a:lstStyle>
          <a:p>
            <a:pPr>
              <a:buFontTx/>
              <a:buNone/>
            </a:pPr>
            <a:r>
              <a:rPr lang="zh-CN" altLang="en-US" sz="2100" b="1" dirty="0">
                <a:solidFill>
                  <a:schemeClr val="tx2"/>
                </a:solidFill>
                <a:ea typeface="楷体_GB2312" pitchFamily="49" charset="-122"/>
              </a:rPr>
              <a:t>    且当</a:t>
            </a:r>
            <a:r>
              <a:rPr lang="zh-CN" altLang="en-US" sz="2400" b="1" dirty="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电路的时间常数</a:t>
            </a:r>
            <a:r>
              <a:rPr lang="zh-CN" altLang="en-US" sz="2400" b="1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RC </a:t>
            </a:r>
            <a:r>
              <a:rPr lang="zh-CN" altLang="en-US" sz="2400" b="1" dirty="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远大于输入电源的周期时，则从换路起，经过半个周期左右的时间，电压的暂态分量衰减极为有限，暂态分量于稳态分量的叠加结果为</a:t>
            </a:r>
          </a:p>
        </p:txBody>
      </p:sp>
      <p:graphicFrame>
        <p:nvGraphicFramePr>
          <p:cNvPr id="2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4623236"/>
              </p:ext>
            </p:extLst>
          </p:nvPr>
        </p:nvGraphicFramePr>
        <p:xfrm>
          <a:off x="467544" y="5088531"/>
          <a:ext cx="3381375" cy="39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73" name="Equation" r:id="rId9" imgW="1942920" imgH="228600" progId="Equation.DSMT4">
                  <p:embed/>
                </p:oleObj>
              </mc:Choice>
              <mc:Fallback>
                <p:oleObj name="Equation" r:id="rId9" imgW="1942920" imgH="228600" progId="Equation.DSMT4">
                  <p:embed/>
                  <p:pic>
                    <p:nvPicPr>
                      <p:cNvPr id="44750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5088531"/>
                        <a:ext cx="3381375" cy="392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14"/>
          <p:cNvSpPr>
            <a:spLocks noChangeArrowheads="1"/>
          </p:cNvSpPr>
          <p:nvPr/>
        </p:nvSpPr>
        <p:spPr bwMode="auto">
          <a:xfrm>
            <a:off x="-108520" y="5480643"/>
            <a:ext cx="8640960" cy="122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1pPr>
            <a:lvl2pPr marL="742950" indent="-28575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3pPr>
            <a:lvl4pPr marL="16002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5pPr>
            <a:lvl6pPr marL="25146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6pPr>
            <a:lvl7pPr marL="29718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7pPr>
            <a:lvl8pPr marL="34290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8pPr>
            <a:lvl9pPr marL="38862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9pPr>
          </a:lstStyle>
          <a:p>
            <a:pPr>
              <a:buNone/>
            </a:pPr>
            <a:r>
              <a:rPr lang="zh-CN" altLang="en-US" sz="2100" b="1" dirty="0">
                <a:solidFill>
                  <a:schemeClr val="tx2"/>
                </a:solidFill>
                <a:ea typeface="楷体_GB2312" pitchFamily="49" charset="-122"/>
              </a:rPr>
              <a:t>    </a:t>
            </a:r>
            <a:r>
              <a:rPr lang="zh-CN" altLang="en-US" sz="2400" b="1" dirty="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这说明如果当电压的稳态分量经过极大值时换路，而电路的时间常数又大，则换路后电压的最大瞬时绝对值接近于稳态电压振幅的</a:t>
            </a:r>
            <a:r>
              <a:rPr lang="en-US" altLang="zh-CN" sz="2400" dirty="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倍。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在工程中要注意电容器的耐压</a:t>
            </a:r>
            <a:r>
              <a:rPr lang="zh-CN" altLang="en-US" sz="2400" b="1" dirty="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 </a:t>
            </a:r>
          </a:p>
          <a:p>
            <a:pPr>
              <a:buFontTx/>
              <a:buNone/>
            </a:pPr>
            <a:r>
              <a:rPr lang="zh-CN" altLang="en-US" sz="2400" b="1" dirty="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735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utoUpdateAnimBg="0"/>
      <p:bldP spid="26" grpId="0"/>
      <p:bldP spid="2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日期占位符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0162A3-F0ED-4EDE-913F-9D2966857E0C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2021/4/16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7411" name="页脚占位符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7412" name="灯片编号占位符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3C91F7D-15DC-4C31-B0A6-61677C37E43A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8515350" cy="4699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8.6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线性非时变特性</a:t>
            </a:r>
            <a:endParaRPr lang="en-US" altLang="zh-CN" sz="24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17421" name="Rectangle 5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sp>
        <p:nvSpPr>
          <p:cNvPr id="17422" name="Rectangle 6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sp>
        <p:nvSpPr>
          <p:cNvPr id="34" name="Rectangle 2"/>
          <p:cNvSpPr txBox="1">
            <a:spLocks noChangeArrowheads="1"/>
          </p:cNvSpPr>
          <p:nvPr/>
        </p:nvSpPr>
        <p:spPr bwMode="auto">
          <a:xfrm>
            <a:off x="467544" y="764704"/>
            <a:ext cx="7776864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线性非时变电路：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 ea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除独立电源外，元件是线性、非时变元件。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 eaLnBrk="1" hangingPunct="1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线性非时变动态电路的微分方程是常系数线性微分方程。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Rectangle 2"/>
          <p:cNvSpPr txBox="1">
            <a:spLocks noChangeArrowheads="1"/>
          </p:cNvSpPr>
          <p:nvPr/>
        </p:nvSpPr>
        <p:spPr bwMode="auto">
          <a:xfrm>
            <a:off x="467544" y="2420888"/>
            <a:ext cx="1728192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线性特性：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Rectangle 2"/>
          <p:cNvSpPr txBox="1">
            <a:spLocks noChangeArrowheads="1"/>
          </p:cNvSpPr>
          <p:nvPr/>
        </p:nvSpPr>
        <p:spPr bwMode="auto">
          <a:xfrm>
            <a:off x="451304" y="2997326"/>
            <a:ext cx="1728192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齐次性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Rectangle 2"/>
          <p:cNvSpPr txBox="1">
            <a:spLocks noChangeArrowheads="1"/>
          </p:cNvSpPr>
          <p:nvPr/>
        </p:nvSpPr>
        <p:spPr bwMode="auto">
          <a:xfrm>
            <a:off x="410346" y="3645024"/>
            <a:ext cx="8053434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若激励变为原来的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倍，则响应也相应的变为原来的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2"/>
              <p:cNvSpPr txBox="1">
                <a:spLocks noChangeArrowheads="1"/>
              </p:cNvSpPr>
              <p:nvPr/>
            </p:nvSpPr>
            <p:spPr bwMode="auto">
              <a:xfrm>
                <a:off x="443834" y="4421560"/>
                <a:ext cx="8295456" cy="15219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32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2pPr>
                <a:lvl3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3pPr>
                <a:lvl4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4pPr>
                <a:lvl5pPr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5pPr>
                <a:lvl6pPr marL="4572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6pPr>
                <a:lvl7pPr marL="9144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7pPr>
                <a:lvl8pPr marL="13716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8pPr>
                <a:lvl9pPr marL="1828800" algn="ctr" rtl="0" fontAlgn="base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2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9pPr>
              </a:lstStyle>
              <a:p>
                <a:pPr algn="l" eaLnBrk="1" hangingPunct="1">
                  <a:lnSpc>
                    <a:spcPct val="150000"/>
                  </a:lnSpc>
                  <a:defRPr/>
                </a:pPr>
                <a:r>
                  <a:rPr lang="zh-CN" altLang="en-US" sz="2400" b="1" dirty="0"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如：</a:t>
                </a:r>
                <a:endParaRPr lang="en-US" altLang="zh-CN" sz="2400" b="1" dirty="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l" eaLnBrk="1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2400" b="1" dirty="0"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零输入响应，激励初始电压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1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U</m:t>
                        </m:r>
                      </m:e>
                      <m:sub>
                        <m:r>
                          <a:rPr lang="en-US" altLang="zh-CN" sz="2400" b="1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与响应分量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U</m:t>
                        </m:r>
                      </m:e>
                      <m:sub>
                        <m:r>
                          <a:rPr lang="en-US" altLang="zh-CN" sz="2400" b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altLang="zh-CN" sz="2400" b="1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</m:e>
                      <m:sup>
                        <m:r>
                          <a:rPr lang="en-US" altLang="zh-CN" sz="2400" b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  <m:r>
                          <a:rPr lang="en-US" altLang="zh-CN" sz="2400" b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n-US" altLang="zh-CN" sz="2400" b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RC</m:t>
                        </m:r>
                      </m:sup>
                    </m:sSup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成正比</a:t>
                </a:r>
                <a:endParaRPr lang="en-US" altLang="zh-CN" sz="2400" b="1" dirty="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algn="l" eaLnBrk="1" hangingPunct="1">
                  <a:lnSpc>
                    <a:spcPct val="150000"/>
                  </a:lnSpc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2400" b="1" dirty="0"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零状态响应，激励</a:t>
                </a:r>
                <a:r>
                  <a:rPr lang="en-US" altLang="zh-CN" sz="2400" b="1" dirty="0"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</a:t>
                </a:r>
                <a:r>
                  <a:rPr lang="en-US" altLang="zh-CN" sz="2400" b="1" baseline="-25000" dirty="0"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</a:t>
                </a:r>
                <a:r>
                  <a:rPr lang="zh-CN" altLang="en-US" sz="2400" b="1" dirty="0"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与响应分量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U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1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s</m:t>
                        </m:r>
                      </m:sub>
                    </m:sSub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 dirty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1−</m:t>
                    </m:r>
                    <m:sSup>
                      <m:sSupPr>
                        <m:ctrlPr>
                          <a:rPr lang="en-US" altLang="zh-CN" sz="2400" b="1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</m:e>
                      <m:sup>
                        <m:r>
                          <a:rPr lang="en-US" altLang="zh-CN" sz="2400" b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  <m:r>
                          <a:rPr lang="en-US" altLang="zh-CN" sz="2400" b="1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𝐑𝐂</m:t>
                        </m:r>
                      </m:sup>
                    </m:sSup>
                    <m:r>
                      <a:rPr lang="en-US" altLang="zh-CN" sz="2400" b="1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400" b="1" dirty="0"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成正比</a:t>
                </a:r>
                <a:endParaRPr lang="en-US" altLang="zh-CN" sz="2400" b="1" dirty="0"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8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3834" y="4421560"/>
                <a:ext cx="8295456" cy="1521939"/>
              </a:xfrm>
              <a:prstGeom prst="rect">
                <a:avLst/>
              </a:prstGeom>
              <a:blipFill>
                <a:blip r:embed="rId2"/>
                <a:stretch>
                  <a:fillRect l="-1176" t="-3600" b="-128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0628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2DA9001-BB6E-4EA3-A0C9-8B9E3EE42744}" type="datetime1">
              <a:rPr lang="zh-CN" altLang="en-US" smtClean="0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361FAF-7FDC-4E57-AC1F-3F35BC18FE62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395920" y="678186"/>
            <a:ext cx="1728192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线性特性：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051720" y="697559"/>
            <a:ext cx="1728192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可加性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8515350" cy="4699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8.6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线性非时变特性</a:t>
            </a:r>
            <a:endParaRPr lang="en-US" altLang="zh-CN" sz="24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81000" y="1182908"/>
            <a:ext cx="8053434" cy="805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若激励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(t)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的响应为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(t)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，激励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(t)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的响应为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(t)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，则激励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(t)+ x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(t)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的响应为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(t)+ y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(t)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353832" y="2071116"/>
            <a:ext cx="8295456" cy="781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marL="342900" indent="-342900" algn="l" eaLnBrk="1" hangingPunct="1"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全响应中电容初始电压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和直流电压源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共同激励的响应，等于各自单独激励的响应之叠加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12352" y="2876551"/>
            <a:ext cx="8053434" cy="157511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综合上述两点，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线性非时变电路的线性特性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体现为：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若激励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(t)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的响应为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(t)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，激励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(t)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的响应为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(t)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，则激励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(t)+k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(t)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的响应为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(t)+k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(t)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433421" y="4557675"/>
            <a:ext cx="1728192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非时变特性：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444410" y="5168094"/>
            <a:ext cx="8338900" cy="108012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线性非时变电路零状态响应的非时变特性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体现为：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1" hangingPunct="1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若激励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(t)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的响应为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(t)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，则激励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(t-t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的响应为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(t-t</a:t>
            </a:r>
            <a:r>
              <a:rPr lang="en-US" altLang="zh-CN" sz="2400" b="1" baseline="-25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5149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042988" y="1773238"/>
            <a:ext cx="3263900" cy="2097087"/>
            <a:chOff x="3768" y="730"/>
            <a:chExt cx="1534" cy="1084"/>
          </a:xfrm>
        </p:grpSpPr>
        <p:sp>
          <p:nvSpPr>
            <p:cNvPr id="24607" name="Text Box 5"/>
            <p:cNvSpPr txBox="1">
              <a:spLocks noChangeArrowheads="1"/>
            </p:cNvSpPr>
            <p:nvPr/>
          </p:nvSpPr>
          <p:spPr bwMode="auto">
            <a:xfrm>
              <a:off x="5169" y="1545"/>
              <a:ext cx="13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08" name="Line 6"/>
            <p:cNvSpPr>
              <a:spLocks noChangeShapeType="1"/>
            </p:cNvSpPr>
            <p:nvPr/>
          </p:nvSpPr>
          <p:spPr bwMode="auto">
            <a:xfrm>
              <a:off x="3951" y="1536"/>
              <a:ext cx="13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9" name="Line 7"/>
            <p:cNvSpPr>
              <a:spLocks noChangeShapeType="1"/>
            </p:cNvSpPr>
            <p:nvPr/>
          </p:nvSpPr>
          <p:spPr bwMode="auto">
            <a:xfrm flipV="1">
              <a:off x="4143" y="816"/>
              <a:ext cx="0" cy="9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10" name="Freeform 8"/>
            <p:cNvSpPr>
              <a:spLocks/>
            </p:cNvSpPr>
            <p:nvPr/>
          </p:nvSpPr>
          <p:spPr bwMode="auto">
            <a:xfrm>
              <a:off x="4143" y="1056"/>
              <a:ext cx="1008" cy="432"/>
            </a:xfrm>
            <a:custGeom>
              <a:avLst/>
              <a:gdLst>
                <a:gd name="T0" fmla="*/ 0 w 1008"/>
                <a:gd name="T1" fmla="*/ 0 h 432"/>
                <a:gd name="T2" fmla="*/ 240 w 1008"/>
                <a:gd name="T3" fmla="*/ 240 h 432"/>
                <a:gd name="T4" fmla="*/ 672 w 1008"/>
                <a:gd name="T5" fmla="*/ 384 h 432"/>
                <a:gd name="T6" fmla="*/ 1008 w 1008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8"/>
                <a:gd name="T13" fmla="*/ 0 h 432"/>
                <a:gd name="T14" fmla="*/ 1008 w 100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8" h="432">
                  <a:moveTo>
                    <a:pt x="0" y="0"/>
                  </a:moveTo>
                  <a:cubicBezTo>
                    <a:pt x="64" y="88"/>
                    <a:pt x="128" y="176"/>
                    <a:pt x="240" y="240"/>
                  </a:cubicBezTo>
                  <a:cubicBezTo>
                    <a:pt x="352" y="304"/>
                    <a:pt x="544" y="352"/>
                    <a:pt x="672" y="384"/>
                  </a:cubicBezTo>
                  <a:cubicBezTo>
                    <a:pt x="800" y="416"/>
                    <a:pt x="952" y="424"/>
                    <a:pt x="1008" y="432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11" name="Text Box 9"/>
            <p:cNvSpPr txBox="1">
              <a:spLocks noChangeArrowheads="1"/>
            </p:cNvSpPr>
            <p:nvPr/>
          </p:nvSpPr>
          <p:spPr bwMode="auto">
            <a:xfrm>
              <a:off x="3768" y="779"/>
              <a:ext cx="354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12" name="Text Box 10"/>
            <p:cNvSpPr txBox="1">
              <a:spLocks noChangeArrowheads="1"/>
            </p:cNvSpPr>
            <p:nvPr/>
          </p:nvSpPr>
          <p:spPr bwMode="auto">
            <a:xfrm>
              <a:off x="4202" y="730"/>
              <a:ext cx="246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13" name="Text Box 11"/>
            <p:cNvSpPr txBox="1">
              <a:spLocks noChangeArrowheads="1"/>
            </p:cNvSpPr>
            <p:nvPr/>
          </p:nvSpPr>
          <p:spPr bwMode="auto">
            <a:xfrm>
              <a:off x="3972" y="1499"/>
              <a:ext cx="170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4614" name="Line 12"/>
            <p:cNvSpPr>
              <a:spLocks noChangeShapeType="1"/>
            </p:cNvSpPr>
            <p:nvPr/>
          </p:nvSpPr>
          <p:spPr bwMode="auto">
            <a:xfrm>
              <a:off x="3871" y="1056"/>
              <a:ext cx="305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932363" y="1916113"/>
            <a:ext cx="3092450" cy="1908175"/>
            <a:chOff x="3918" y="1623"/>
            <a:chExt cx="1398" cy="1122"/>
          </a:xfrm>
        </p:grpSpPr>
        <p:sp>
          <p:nvSpPr>
            <p:cNvPr id="24598" name="Line 14"/>
            <p:cNvSpPr>
              <a:spLocks noChangeShapeType="1"/>
            </p:cNvSpPr>
            <p:nvPr/>
          </p:nvSpPr>
          <p:spPr bwMode="auto">
            <a:xfrm>
              <a:off x="3967" y="2448"/>
              <a:ext cx="13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9" name="Line 15"/>
            <p:cNvSpPr>
              <a:spLocks noChangeShapeType="1"/>
            </p:cNvSpPr>
            <p:nvPr/>
          </p:nvSpPr>
          <p:spPr bwMode="auto">
            <a:xfrm flipV="1">
              <a:off x="4159" y="1728"/>
              <a:ext cx="0" cy="9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0" name="Freeform 16"/>
            <p:cNvSpPr>
              <a:spLocks/>
            </p:cNvSpPr>
            <p:nvPr/>
          </p:nvSpPr>
          <p:spPr bwMode="auto">
            <a:xfrm>
              <a:off x="4159" y="1968"/>
              <a:ext cx="1008" cy="432"/>
            </a:xfrm>
            <a:custGeom>
              <a:avLst/>
              <a:gdLst>
                <a:gd name="T0" fmla="*/ 0 w 1008"/>
                <a:gd name="T1" fmla="*/ 0 h 432"/>
                <a:gd name="T2" fmla="*/ 240 w 1008"/>
                <a:gd name="T3" fmla="*/ 240 h 432"/>
                <a:gd name="T4" fmla="*/ 672 w 1008"/>
                <a:gd name="T5" fmla="*/ 384 h 432"/>
                <a:gd name="T6" fmla="*/ 1008 w 1008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8"/>
                <a:gd name="T13" fmla="*/ 0 h 432"/>
                <a:gd name="T14" fmla="*/ 1008 w 100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8" h="432">
                  <a:moveTo>
                    <a:pt x="0" y="0"/>
                  </a:moveTo>
                  <a:cubicBezTo>
                    <a:pt x="64" y="88"/>
                    <a:pt x="128" y="176"/>
                    <a:pt x="240" y="240"/>
                  </a:cubicBezTo>
                  <a:cubicBezTo>
                    <a:pt x="352" y="304"/>
                    <a:pt x="544" y="352"/>
                    <a:pt x="672" y="384"/>
                  </a:cubicBezTo>
                  <a:cubicBezTo>
                    <a:pt x="800" y="416"/>
                    <a:pt x="952" y="424"/>
                    <a:pt x="1008" y="432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01" name="Text Box 17"/>
            <p:cNvSpPr txBox="1">
              <a:spLocks noChangeArrowheads="1"/>
            </p:cNvSpPr>
            <p:nvPr/>
          </p:nvSpPr>
          <p:spPr bwMode="auto">
            <a:xfrm>
              <a:off x="3919" y="1791"/>
              <a:ext cx="192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02" name="Text Box 18"/>
            <p:cNvSpPr txBox="1">
              <a:spLocks noChangeArrowheads="1"/>
            </p:cNvSpPr>
            <p:nvPr/>
          </p:nvSpPr>
          <p:spPr bwMode="auto">
            <a:xfrm>
              <a:off x="5188" y="2440"/>
              <a:ext cx="128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03" name="Text Box 19"/>
            <p:cNvSpPr txBox="1">
              <a:spLocks noChangeArrowheads="1"/>
            </p:cNvSpPr>
            <p:nvPr/>
          </p:nvSpPr>
          <p:spPr bwMode="auto">
            <a:xfrm>
              <a:off x="4277" y="1623"/>
              <a:ext cx="128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4604" name="Text Box 20"/>
            <p:cNvSpPr txBox="1">
              <a:spLocks noChangeArrowheads="1"/>
            </p:cNvSpPr>
            <p:nvPr/>
          </p:nvSpPr>
          <p:spPr bwMode="auto">
            <a:xfrm>
              <a:off x="3991" y="2392"/>
              <a:ext cx="164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4605" name="Line 21"/>
            <p:cNvSpPr>
              <a:spLocks noChangeShapeType="1"/>
            </p:cNvSpPr>
            <p:nvPr/>
          </p:nvSpPr>
          <p:spPr bwMode="auto">
            <a:xfrm flipV="1">
              <a:off x="4144" y="1968"/>
              <a:ext cx="0" cy="48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606" name="Line 22"/>
            <p:cNvSpPr>
              <a:spLocks noChangeShapeType="1"/>
            </p:cNvSpPr>
            <p:nvPr/>
          </p:nvSpPr>
          <p:spPr bwMode="auto">
            <a:xfrm flipH="1" flipV="1">
              <a:off x="3918" y="2427"/>
              <a:ext cx="218" cy="1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8871" name="Text Box 23"/>
          <p:cNvSpPr txBox="1">
            <a:spLocks noChangeArrowheads="1"/>
          </p:cNvSpPr>
          <p:nvPr/>
        </p:nvSpPr>
        <p:spPr bwMode="auto">
          <a:xfrm>
            <a:off x="971550" y="4581525"/>
            <a:ext cx="72723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令</a:t>
            </a:r>
            <a:r>
              <a:rPr kumimoji="1" lang="zh-CN" altLang="en-US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kumimoji="1" lang="zh-CN" altLang="en-US" b="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 </a:t>
            </a:r>
            <a:r>
              <a:rPr kumimoji="1" lang="en-US" altLang="zh-CN" b="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=</a:t>
            </a:r>
            <a:r>
              <a:rPr kumimoji="1" lang="en-US" altLang="zh-CN" b="0" i="1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RC</a:t>
            </a:r>
            <a:r>
              <a:rPr kumimoji="1" lang="en-US" altLang="zh-CN" dirty="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sym typeface="Symbol" panose="05050102010706020507" pitchFamily="18" charset="2"/>
              </a:rPr>
              <a:t>, 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称</a:t>
            </a:r>
            <a:r>
              <a:rPr kumimoji="1" lang="zh-CN" altLang="en-US" b="0" dirty="0">
                <a:solidFill>
                  <a:srgbClr val="FF0000"/>
                </a:solidFill>
                <a:latin typeface="Times New Roman" panose="02020603050405020304" pitchFamily="18" charset="0"/>
                <a:ea typeface="仿宋_GB2312" pitchFamily="49" charset="-122"/>
                <a:sym typeface="Symbol" panose="05050102010706020507" pitchFamily="18" charset="2"/>
              </a:rPr>
              <a:t>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为一阶电路的时间常数</a:t>
            </a:r>
          </a:p>
        </p:txBody>
      </p:sp>
      <p:graphicFrame>
        <p:nvGraphicFramePr>
          <p:cNvPr id="78872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028859"/>
              </p:ext>
            </p:extLst>
          </p:nvPr>
        </p:nvGraphicFramePr>
        <p:xfrm>
          <a:off x="531813" y="5297488"/>
          <a:ext cx="8189912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7" name="Equation" r:id="rId3" imgW="3720960" imgH="457200" progId="Equation.DSMT4">
                  <p:embed/>
                </p:oleObj>
              </mc:Choice>
              <mc:Fallback>
                <p:oleObj name="Equation" r:id="rId3" imgW="3720960" imgH="457200" progId="Equation.DSMT4">
                  <p:embed/>
                  <p:pic>
                    <p:nvPicPr>
                      <p:cNvPr id="78872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813" y="5297488"/>
                        <a:ext cx="8189912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873" name="Text Box 25"/>
          <p:cNvSpPr txBox="1">
            <a:spLocks noChangeArrowheads="1"/>
          </p:cNvSpPr>
          <p:nvPr/>
        </p:nvSpPr>
        <p:spPr bwMode="auto">
          <a:xfrm>
            <a:off x="323850" y="908041"/>
            <a:ext cx="84963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AutoNum type="circleNumDbPlain"/>
            </a:pP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电压、电流是随时间按同一指数规律衰减的函数（另外，电容电压连续，电阻电流突变）；</a:t>
            </a:r>
          </a:p>
        </p:txBody>
      </p:sp>
      <p:sp>
        <p:nvSpPr>
          <p:cNvPr id="78875" name="AutoShape 27" descr="羊皮纸"/>
          <p:cNvSpPr>
            <a:spLocks noChangeArrowheads="1"/>
          </p:cNvSpPr>
          <p:nvPr/>
        </p:nvSpPr>
        <p:spPr bwMode="auto">
          <a:xfrm>
            <a:off x="3348038" y="1916113"/>
            <a:ext cx="1152525" cy="1081087"/>
          </a:xfrm>
          <a:prstGeom prst="wedgeRoundRectCallout">
            <a:avLst>
              <a:gd name="adj1" fmla="val -168319"/>
              <a:gd name="adj2" fmla="val 806"/>
              <a:gd name="adj3" fmla="val 16667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tx1"/>
                </a:solidFill>
              </a:rPr>
              <a:t>连续函数</a:t>
            </a:r>
          </a:p>
        </p:txBody>
      </p:sp>
      <p:sp>
        <p:nvSpPr>
          <p:cNvPr id="78876" name="AutoShape 28" descr="羊皮纸"/>
          <p:cNvSpPr>
            <a:spLocks noChangeArrowheads="1"/>
          </p:cNvSpPr>
          <p:nvPr/>
        </p:nvSpPr>
        <p:spPr bwMode="auto">
          <a:xfrm>
            <a:off x="6588125" y="2060575"/>
            <a:ext cx="1223963" cy="576263"/>
          </a:xfrm>
          <a:prstGeom prst="wedgeRoundRectCallout">
            <a:avLst>
              <a:gd name="adj1" fmla="val -115889"/>
              <a:gd name="adj2" fmla="val 38704"/>
              <a:gd name="adj3" fmla="val 16667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chemeClr val="tx1"/>
                </a:solidFill>
              </a:rPr>
              <a:t>跃变</a:t>
            </a:r>
          </a:p>
        </p:txBody>
      </p:sp>
      <p:sp>
        <p:nvSpPr>
          <p:cNvPr id="78877" name="Text Box 29"/>
          <p:cNvSpPr txBox="1">
            <a:spLocks noChangeArrowheads="1"/>
          </p:cNvSpPr>
          <p:nvPr/>
        </p:nvSpPr>
        <p:spPr bwMode="auto">
          <a:xfrm>
            <a:off x="250825" y="3933825"/>
            <a:ext cx="8748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342900" indent="-3429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AutoNum type="circleNumDbPlain" startAt="2"/>
            </a:pP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响应与初始状态成线性关系，其衰减快慢与</a:t>
            </a:r>
            <a:r>
              <a:rPr kumimoji="1" lang="en-US" altLang="zh-CN" b="0" i="1" dirty="0">
                <a:solidFill>
                  <a:schemeClr val="tx1"/>
                </a:solidFill>
                <a:latin typeface="Times New Roman" panose="02020603050405020304" pitchFamily="18" charset="0"/>
              </a:rPr>
              <a:t>RC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有关</a:t>
            </a:r>
            <a:r>
              <a:rPr kumimoji="1" lang="en-US" altLang="zh-CN" dirty="0">
                <a:solidFill>
                  <a:schemeClr val="tx1"/>
                </a:solidFill>
                <a:latin typeface="楷体_GB2312" pitchFamily="49" charset="-122"/>
              </a:rPr>
              <a:t>;</a:t>
            </a:r>
          </a:p>
        </p:txBody>
      </p:sp>
      <p:sp>
        <p:nvSpPr>
          <p:cNvPr id="24593" name="Text Box 44"/>
          <p:cNvSpPr txBox="1">
            <a:spLocks noChangeArrowheads="1"/>
          </p:cNvSpPr>
          <p:nvPr/>
        </p:nvSpPr>
        <p:spPr bwMode="auto">
          <a:xfrm>
            <a:off x="422642" y="339483"/>
            <a:ext cx="996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sz="3200" b="0" dirty="0">
                <a:solidFill>
                  <a:srgbClr val="FA7748"/>
                </a:solidFill>
                <a:latin typeface="Times New Roman" panose="02020603050405020304" pitchFamily="18" charset="0"/>
              </a:rPr>
              <a:t>表明</a:t>
            </a:r>
          </a:p>
        </p:txBody>
      </p:sp>
    </p:spTree>
    <p:extLst>
      <p:ext uri="{BB962C8B-B14F-4D97-AF65-F5344CB8AC3E}">
        <p14:creationId xmlns:p14="http://schemas.microsoft.com/office/powerpoint/2010/main" val="91916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8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2000"/>
                                        <p:tgtEl>
                                          <p:spTgt spid="78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2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2000"/>
                                        <p:tgtEl>
                                          <p:spTgt spid="78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78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78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78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71" grpId="0" autoUpdateAnimBg="0"/>
      <p:bldP spid="78873" grpId="0" autoUpdateAnimBg="0"/>
      <p:bldP spid="78875" grpId="0" animBg="1"/>
      <p:bldP spid="78876" grpId="0" animBg="1"/>
      <p:bldP spid="78877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日期占位符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0162A3-F0ED-4EDE-913F-9D2966857E0C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2021/4/16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7411" name="页脚占位符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7412" name="灯片编号占位符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3C91F7D-15DC-4C31-B0A6-61677C37E43A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328708" name="Object 4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1371680494"/>
              </p:ext>
            </p:extLst>
          </p:nvPr>
        </p:nvGraphicFramePr>
        <p:xfrm>
          <a:off x="2206626" y="995363"/>
          <a:ext cx="5184775" cy="205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1" name="Visio" r:id="rId3" imgW="2303431" imgH="910828" progId="Visio.Drawing.11">
                  <p:embed/>
                </p:oleObj>
              </mc:Choice>
              <mc:Fallback>
                <p:oleObj name="Visio" r:id="rId3" imgW="2303431" imgH="910828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6626" y="995363"/>
                        <a:ext cx="5184775" cy="205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8711" name="Group 7"/>
          <p:cNvGrpSpPr>
            <a:grpSpLocks/>
          </p:cNvGrpSpPr>
          <p:nvPr/>
        </p:nvGrpSpPr>
        <p:grpSpPr bwMode="auto">
          <a:xfrm>
            <a:off x="3402013" y="2852738"/>
            <a:ext cx="4016375" cy="935037"/>
            <a:chOff x="1492" y="2206"/>
            <a:chExt cx="2530" cy="589"/>
          </a:xfrm>
        </p:grpSpPr>
        <p:graphicFrame>
          <p:nvGraphicFramePr>
            <p:cNvPr id="17435" name="Object 8"/>
            <p:cNvGraphicFramePr>
              <a:graphicFrameLocks noChangeAspect="1"/>
            </p:cNvGraphicFramePr>
            <p:nvPr/>
          </p:nvGraphicFramePr>
          <p:xfrm>
            <a:off x="1506" y="2251"/>
            <a:ext cx="434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42" name="公式" r:id="rId5" imgW="317087" imgH="215619" progId="Equation.3">
                    <p:embed/>
                  </p:oleObj>
                </mc:Choice>
                <mc:Fallback>
                  <p:oleObj name="公式" r:id="rId5" imgW="317087" imgH="215619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6" y="2251"/>
                          <a:ext cx="434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36" name="Object 9"/>
            <p:cNvGraphicFramePr>
              <a:graphicFrameLocks noChangeAspect="1"/>
            </p:cNvGraphicFramePr>
            <p:nvPr/>
          </p:nvGraphicFramePr>
          <p:xfrm>
            <a:off x="3553" y="2206"/>
            <a:ext cx="452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43" name="公式" r:id="rId7" imgW="330057" imgH="215806" progId="Equation.3">
                    <p:embed/>
                  </p:oleObj>
                </mc:Choice>
                <mc:Fallback>
                  <p:oleObj name="公式" r:id="rId7" imgW="330057" imgH="215806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3" y="2206"/>
                          <a:ext cx="452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37" name="Object 10"/>
            <p:cNvGraphicFramePr>
              <a:graphicFrameLocks noChangeAspect="1"/>
            </p:cNvGraphicFramePr>
            <p:nvPr/>
          </p:nvGraphicFramePr>
          <p:xfrm>
            <a:off x="1492" y="2523"/>
            <a:ext cx="469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44" name="公式" r:id="rId9" imgW="342603" imgH="215713" progId="Equation.3">
                    <p:embed/>
                  </p:oleObj>
                </mc:Choice>
                <mc:Fallback>
                  <p:oleObj name="公式" r:id="rId9" imgW="342603" imgH="215713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2" y="2523"/>
                          <a:ext cx="469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38" name="Object 11"/>
            <p:cNvGraphicFramePr>
              <a:graphicFrameLocks noChangeAspect="1"/>
            </p:cNvGraphicFramePr>
            <p:nvPr/>
          </p:nvGraphicFramePr>
          <p:xfrm>
            <a:off x="3553" y="2432"/>
            <a:ext cx="469" cy="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45" name="公式" r:id="rId11" imgW="342603" imgH="215713" progId="Equation.3">
                    <p:embed/>
                  </p:oleObj>
                </mc:Choice>
                <mc:Fallback>
                  <p:oleObj name="公式" r:id="rId11" imgW="342603" imgH="215713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3" y="2432"/>
                          <a:ext cx="469" cy="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39" name="Line 12"/>
            <p:cNvSpPr>
              <a:spLocks noChangeShapeType="1"/>
            </p:cNvSpPr>
            <p:nvPr/>
          </p:nvSpPr>
          <p:spPr bwMode="auto">
            <a:xfrm>
              <a:off x="1882" y="2387"/>
              <a:ext cx="1588" cy="0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40" name="Line 13"/>
            <p:cNvSpPr>
              <a:spLocks noChangeShapeType="1"/>
            </p:cNvSpPr>
            <p:nvPr/>
          </p:nvSpPr>
          <p:spPr bwMode="auto">
            <a:xfrm>
              <a:off x="1882" y="2614"/>
              <a:ext cx="1588" cy="0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28718" name="Group 14"/>
          <p:cNvGrpSpPr>
            <a:grpSpLocks/>
          </p:cNvGrpSpPr>
          <p:nvPr/>
        </p:nvGrpSpPr>
        <p:grpSpPr bwMode="auto">
          <a:xfrm>
            <a:off x="2732088" y="3924300"/>
            <a:ext cx="5800725" cy="431800"/>
            <a:chOff x="1143" y="2795"/>
            <a:chExt cx="3654" cy="272"/>
          </a:xfrm>
        </p:grpSpPr>
        <p:graphicFrame>
          <p:nvGraphicFramePr>
            <p:cNvPr id="17432" name="Object 15"/>
            <p:cNvGraphicFramePr>
              <a:graphicFrameLocks noChangeAspect="1"/>
            </p:cNvGraphicFramePr>
            <p:nvPr/>
          </p:nvGraphicFramePr>
          <p:xfrm>
            <a:off x="1143" y="2795"/>
            <a:ext cx="13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46" name="公式" r:id="rId13" imgW="990170" imgH="215806" progId="Equation.3">
                    <p:embed/>
                  </p:oleObj>
                </mc:Choice>
                <mc:Fallback>
                  <p:oleObj name="公式" r:id="rId13" imgW="990170" imgH="215806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43" y="2795"/>
                          <a:ext cx="135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33" name="Object 16"/>
            <p:cNvGraphicFramePr>
              <a:graphicFrameLocks noChangeAspect="1"/>
            </p:cNvGraphicFramePr>
            <p:nvPr/>
          </p:nvGraphicFramePr>
          <p:xfrm>
            <a:off x="3424" y="2795"/>
            <a:ext cx="1373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47" name="公式" r:id="rId15" imgW="1002865" imgH="215806" progId="Equation.3">
                    <p:embed/>
                  </p:oleObj>
                </mc:Choice>
                <mc:Fallback>
                  <p:oleObj name="公式" r:id="rId15" imgW="1002865" imgH="215806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2795"/>
                          <a:ext cx="1373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34" name="Line 17"/>
            <p:cNvSpPr>
              <a:spLocks noChangeShapeType="1"/>
            </p:cNvSpPr>
            <p:nvPr/>
          </p:nvSpPr>
          <p:spPr bwMode="auto">
            <a:xfrm>
              <a:off x="2472" y="2931"/>
              <a:ext cx="953" cy="0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28722" name="Group 18"/>
          <p:cNvGrpSpPr>
            <a:grpSpLocks/>
          </p:cNvGrpSpPr>
          <p:nvPr/>
        </p:nvGrpSpPr>
        <p:grpSpPr bwMode="auto">
          <a:xfrm>
            <a:off x="2897188" y="5994400"/>
            <a:ext cx="4699000" cy="458788"/>
            <a:chOff x="1336" y="3067"/>
            <a:chExt cx="2960" cy="289"/>
          </a:xfrm>
        </p:grpSpPr>
        <p:graphicFrame>
          <p:nvGraphicFramePr>
            <p:cNvPr id="17429" name="Object 19"/>
            <p:cNvGraphicFramePr>
              <a:graphicFrameLocks noChangeAspect="1"/>
            </p:cNvGraphicFramePr>
            <p:nvPr/>
          </p:nvGraphicFramePr>
          <p:xfrm>
            <a:off x="3515" y="3067"/>
            <a:ext cx="781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48" name="公式" r:id="rId17" imgW="571252" imgH="228501" progId="Equation.3">
                    <p:embed/>
                  </p:oleObj>
                </mc:Choice>
                <mc:Fallback>
                  <p:oleObj name="公式" r:id="rId17" imgW="571252" imgH="228501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5" y="3067"/>
                          <a:ext cx="781" cy="288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30" name="Object 20"/>
            <p:cNvGraphicFramePr>
              <a:graphicFrameLocks noChangeAspect="1"/>
            </p:cNvGraphicFramePr>
            <p:nvPr/>
          </p:nvGraphicFramePr>
          <p:xfrm>
            <a:off x="1336" y="3068"/>
            <a:ext cx="764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49" name="公式" r:id="rId19" imgW="558800" imgH="228600" progId="Equation.3">
                    <p:embed/>
                  </p:oleObj>
                </mc:Choice>
                <mc:Fallback>
                  <p:oleObj name="公式" r:id="rId19" imgW="558800" imgH="22860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6" y="3068"/>
                          <a:ext cx="764" cy="288"/>
                        </a:xfrm>
                        <a:prstGeom prst="rect">
                          <a:avLst/>
                        </a:prstGeom>
                        <a:solidFill>
                          <a:srgbClr val="CCFFCC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31" name="Line 21"/>
            <p:cNvSpPr>
              <a:spLocks noChangeShapeType="1"/>
            </p:cNvSpPr>
            <p:nvPr/>
          </p:nvSpPr>
          <p:spPr bwMode="auto">
            <a:xfrm>
              <a:off x="2109" y="3249"/>
              <a:ext cx="1497" cy="0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28726" name="Group 22"/>
          <p:cNvGrpSpPr>
            <a:grpSpLocks/>
          </p:cNvGrpSpPr>
          <p:nvPr/>
        </p:nvGrpSpPr>
        <p:grpSpPr bwMode="auto">
          <a:xfrm>
            <a:off x="3078163" y="4483100"/>
            <a:ext cx="4411662" cy="796925"/>
            <a:chOff x="1361" y="3339"/>
            <a:chExt cx="2779" cy="502"/>
          </a:xfrm>
        </p:grpSpPr>
        <p:graphicFrame>
          <p:nvGraphicFramePr>
            <p:cNvPr id="17426" name="Object 23"/>
            <p:cNvGraphicFramePr>
              <a:graphicFrameLocks noChangeAspect="1"/>
            </p:cNvGraphicFramePr>
            <p:nvPr/>
          </p:nvGraphicFramePr>
          <p:xfrm>
            <a:off x="1361" y="3339"/>
            <a:ext cx="625" cy="4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50" name="公式" r:id="rId21" imgW="457002" imgH="393529" progId="Equation.3">
                    <p:embed/>
                  </p:oleObj>
                </mc:Choice>
                <mc:Fallback>
                  <p:oleObj name="公式" r:id="rId21" imgW="457002" imgH="393529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1" y="3339"/>
                          <a:ext cx="625" cy="4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27" name="Object 24"/>
            <p:cNvGraphicFramePr>
              <a:graphicFrameLocks noChangeAspect="1"/>
            </p:cNvGraphicFramePr>
            <p:nvPr/>
          </p:nvGraphicFramePr>
          <p:xfrm>
            <a:off x="3515" y="3344"/>
            <a:ext cx="625" cy="4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51" name="公式" r:id="rId23" imgW="457002" imgH="393529" progId="Equation.3">
                    <p:embed/>
                  </p:oleObj>
                </mc:Choice>
                <mc:Fallback>
                  <p:oleObj name="公式" r:id="rId23" imgW="457002" imgH="393529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5" y="3344"/>
                          <a:ext cx="625" cy="4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28" name="Line 25"/>
            <p:cNvSpPr>
              <a:spLocks noChangeShapeType="1"/>
            </p:cNvSpPr>
            <p:nvPr/>
          </p:nvSpPr>
          <p:spPr bwMode="auto">
            <a:xfrm>
              <a:off x="1927" y="3566"/>
              <a:ext cx="1588" cy="0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28730" name="Group 26"/>
          <p:cNvGrpSpPr>
            <a:grpSpLocks/>
          </p:cNvGrpSpPr>
          <p:nvPr/>
        </p:nvGrpSpPr>
        <p:grpSpPr bwMode="auto">
          <a:xfrm>
            <a:off x="2832100" y="5053013"/>
            <a:ext cx="4921250" cy="671512"/>
            <a:chOff x="1206" y="3831"/>
            <a:chExt cx="3100" cy="423"/>
          </a:xfrm>
        </p:grpSpPr>
        <p:graphicFrame>
          <p:nvGraphicFramePr>
            <p:cNvPr id="17423" name="Object 27"/>
            <p:cNvGraphicFramePr>
              <a:graphicFrameLocks noChangeAspect="1"/>
            </p:cNvGraphicFramePr>
            <p:nvPr/>
          </p:nvGraphicFramePr>
          <p:xfrm>
            <a:off x="1206" y="3838"/>
            <a:ext cx="920" cy="4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52" name="公式" r:id="rId25" imgW="672808" imgH="330057" progId="Equation.3">
                    <p:embed/>
                  </p:oleObj>
                </mc:Choice>
                <mc:Fallback>
                  <p:oleObj name="公式" r:id="rId25" imgW="672808" imgH="330057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6" y="3838"/>
                          <a:ext cx="920" cy="4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24" name="Object 28"/>
            <p:cNvGraphicFramePr>
              <a:graphicFrameLocks noChangeAspect="1"/>
            </p:cNvGraphicFramePr>
            <p:nvPr/>
          </p:nvGraphicFramePr>
          <p:xfrm>
            <a:off x="3368" y="3831"/>
            <a:ext cx="938" cy="4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753" name="公式" r:id="rId27" imgW="685800" imgH="330200" progId="Equation.3">
                    <p:embed/>
                  </p:oleObj>
                </mc:Choice>
                <mc:Fallback>
                  <p:oleObj name="公式" r:id="rId27" imgW="685800" imgH="33020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8" y="3831"/>
                          <a:ext cx="938" cy="4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bg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25" name="Line 29"/>
            <p:cNvSpPr>
              <a:spLocks noChangeShapeType="1"/>
            </p:cNvSpPr>
            <p:nvPr/>
          </p:nvSpPr>
          <p:spPr bwMode="auto">
            <a:xfrm>
              <a:off x="2200" y="4065"/>
              <a:ext cx="1088" cy="0"/>
            </a:xfrm>
            <a:prstGeom prst="line">
              <a:avLst/>
            </a:prstGeom>
            <a:noFill/>
            <a:ln w="9525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188913"/>
            <a:ext cx="8515350" cy="4699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8.6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线性非时变特性</a:t>
            </a:r>
            <a:endParaRPr lang="en-US" altLang="zh-CN" sz="24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32" name="Rectangle 2"/>
          <p:cNvSpPr txBox="1">
            <a:spLocks noChangeArrowheads="1"/>
          </p:cNvSpPr>
          <p:nvPr/>
        </p:nvSpPr>
        <p:spPr bwMode="auto">
          <a:xfrm>
            <a:off x="1169988" y="561975"/>
            <a:ext cx="7650162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零状态响应与激励间的关系</a:t>
            </a:r>
            <a:endParaRPr lang="en-US" altLang="zh-CN" sz="24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17421" name="Rectangle 5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sp>
        <p:nvSpPr>
          <p:cNvPr id="17422" name="Rectangle 6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8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8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8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8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8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8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1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027156"/>
              </p:ext>
            </p:extLst>
          </p:nvPr>
        </p:nvGraphicFramePr>
        <p:xfrm>
          <a:off x="933450" y="2365375"/>
          <a:ext cx="3532188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60" name="Equation" r:id="rId3" imgW="1384200" imgH="342720" progId="Equation.DSMT4">
                  <p:embed/>
                </p:oleObj>
              </mc:Choice>
              <mc:Fallback>
                <p:oleObj name="Equation" r:id="rId3" imgW="1384200" imgH="342720" progId="Equation.DSMT4">
                  <p:embed/>
                  <p:pic>
                    <p:nvPicPr>
                      <p:cNvPr id="22118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" y="2365375"/>
                        <a:ext cx="3532188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18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523694"/>
              </p:ext>
            </p:extLst>
          </p:nvPr>
        </p:nvGraphicFramePr>
        <p:xfrm>
          <a:off x="852488" y="3389313"/>
          <a:ext cx="290195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961" name="Equation" r:id="rId5" imgW="1143000" imgH="419040" progId="Equation.DSMT4">
                  <p:embed/>
                </p:oleObj>
              </mc:Choice>
              <mc:Fallback>
                <p:oleObj name="Equation" r:id="rId5" imgW="1143000" imgH="419040" progId="Equation.DSMT4">
                  <p:embed/>
                  <p:pic>
                    <p:nvPicPr>
                      <p:cNvPr id="22118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2488" y="3389313"/>
                        <a:ext cx="2901950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021549" y="5245100"/>
            <a:ext cx="7617627" cy="920750"/>
            <a:chOff x="1184" y="3077"/>
            <a:chExt cx="4266" cy="580"/>
          </a:xfrm>
        </p:grpSpPr>
        <p:graphicFrame>
          <p:nvGraphicFramePr>
            <p:cNvPr id="107525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12979719"/>
                </p:ext>
              </p:extLst>
            </p:nvPr>
          </p:nvGraphicFramePr>
          <p:xfrm>
            <a:off x="1184" y="3132"/>
            <a:ext cx="1238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962" name="Equation" r:id="rId7" imgW="825480" imgH="330120" progId="Equation.DSMT4">
                    <p:embed/>
                  </p:oleObj>
                </mc:Choice>
                <mc:Fallback>
                  <p:oleObj name="Equation" r:id="rId7" imgW="825480" imgH="330120" progId="Equation.DSMT4">
                    <p:embed/>
                    <p:pic>
                      <p:nvPicPr>
                        <p:cNvPr id="107525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4" y="3132"/>
                          <a:ext cx="1238" cy="4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569" name="Text Box 6"/>
            <p:cNvSpPr txBox="1">
              <a:spLocks noChangeArrowheads="1"/>
            </p:cNvSpPr>
            <p:nvPr/>
          </p:nvSpPr>
          <p:spPr bwMode="auto">
            <a:xfrm>
              <a:off x="2536" y="3294"/>
              <a:ext cx="30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zh-CN" altLang="en-US">
                  <a:solidFill>
                    <a:schemeClr val="tx1"/>
                  </a:solidFill>
                  <a:latin typeface="Times New Roman" panose="02020603050405020304" pitchFamily="18" charset="0"/>
                </a:rPr>
                <a:t>和</a:t>
              </a:r>
              <a:endParaRPr kumimoji="1" lang="zh-CN" altLang="en-US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07526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47629808"/>
                </p:ext>
              </p:extLst>
            </p:nvPr>
          </p:nvGraphicFramePr>
          <p:xfrm>
            <a:off x="2971" y="3077"/>
            <a:ext cx="1676" cy="5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963" name="Equation" r:id="rId9" imgW="914400" imgH="304560" progId="Equation.DSMT4">
                    <p:embed/>
                  </p:oleObj>
                </mc:Choice>
                <mc:Fallback>
                  <p:oleObj name="Equation" r:id="rId9" imgW="914400" imgH="304560" progId="Equation.DSMT4">
                    <p:embed/>
                    <p:pic>
                      <p:nvPicPr>
                        <p:cNvPr id="107526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3077"/>
                          <a:ext cx="1676" cy="5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570" name="Text Box 8"/>
            <p:cNvSpPr txBox="1">
              <a:spLocks noChangeArrowheads="1"/>
            </p:cNvSpPr>
            <p:nvPr/>
          </p:nvSpPr>
          <p:spPr bwMode="auto">
            <a:xfrm>
              <a:off x="4728" y="3249"/>
              <a:ext cx="72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zh-CN" altLang="en-US">
                  <a:solidFill>
                    <a:schemeClr val="tx1"/>
                  </a:solidFill>
                  <a:latin typeface="Times New Roman" panose="02020603050405020304" pitchFamily="18" charset="0"/>
                </a:rPr>
                <a:t>的区别</a:t>
              </a:r>
              <a:endParaRPr kumimoji="1" lang="zh-CN" altLang="en-US" b="0">
                <a:solidFill>
                  <a:schemeClr val="tx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7571" name="Line 9"/>
            <p:cNvSpPr>
              <a:spLocks noChangeShapeType="1"/>
            </p:cNvSpPr>
            <p:nvPr/>
          </p:nvSpPr>
          <p:spPr bwMode="auto">
            <a:xfrm>
              <a:off x="1973" y="3657"/>
              <a:ext cx="499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72" name="Line 10"/>
            <p:cNvSpPr>
              <a:spLocks noChangeShapeType="1"/>
            </p:cNvSpPr>
            <p:nvPr/>
          </p:nvSpPr>
          <p:spPr bwMode="auto">
            <a:xfrm>
              <a:off x="3379" y="3657"/>
              <a:ext cx="12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21195" name="Text Box 11"/>
          <p:cNvSpPr txBox="1">
            <a:spLocks noChangeArrowheads="1"/>
          </p:cNvSpPr>
          <p:nvPr/>
        </p:nvSpPr>
        <p:spPr bwMode="auto">
          <a:xfrm>
            <a:off x="252703" y="361990"/>
            <a:ext cx="538829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zh-CN" altLang="en-US" sz="3200" dirty="0">
                <a:solidFill>
                  <a:schemeClr val="tx1"/>
                </a:solidFill>
                <a:latin typeface="楷体_GB2312" pitchFamily="49" charset="-122"/>
              </a:rPr>
              <a:t>零状态响应的阶跃函数表示</a:t>
            </a:r>
          </a:p>
        </p:txBody>
      </p:sp>
      <p:sp>
        <p:nvSpPr>
          <p:cNvPr id="221196" name="Text Box 12"/>
          <p:cNvSpPr txBox="1">
            <a:spLocks noChangeArrowheads="1"/>
          </p:cNvSpPr>
          <p:nvPr/>
        </p:nvSpPr>
        <p:spPr bwMode="auto">
          <a:xfrm>
            <a:off x="3492500" y="1125538"/>
            <a:ext cx="4967288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激励为单位阶跃函数时，电路中产生的零状态响应。</a:t>
            </a:r>
          </a:p>
        </p:txBody>
      </p:sp>
      <p:sp>
        <p:nvSpPr>
          <p:cNvPr id="221197" name="Text Box 13"/>
          <p:cNvSpPr txBox="1">
            <a:spLocks noChangeArrowheads="1"/>
          </p:cNvSpPr>
          <p:nvPr/>
        </p:nvSpPr>
        <p:spPr bwMode="auto">
          <a:xfrm>
            <a:off x="683420" y="1505892"/>
            <a:ext cx="1871662" cy="52322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阶跃响应</a:t>
            </a:r>
          </a:p>
        </p:txBody>
      </p:sp>
      <p:sp>
        <p:nvSpPr>
          <p:cNvPr id="221198" name="Line 14"/>
          <p:cNvSpPr>
            <a:spLocks noChangeShapeType="1"/>
          </p:cNvSpPr>
          <p:nvPr/>
        </p:nvSpPr>
        <p:spPr bwMode="auto">
          <a:xfrm>
            <a:off x="2627313" y="1773238"/>
            <a:ext cx="720725" cy="0"/>
          </a:xfrm>
          <a:prstGeom prst="line">
            <a:avLst/>
          </a:prstGeom>
          <a:noFill/>
          <a:ln w="76200">
            <a:solidFill>
              <a:srgbClr val="00CC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5076825" y="2276476"/>
            <a:ext cx="3490913" cy="2597151"/>
            <a:chOff x="2880" y="1979"/>
            <a:chExt cx="2199" cy="1636"/>
          </a:xfrm>
        </p:grpSpPr>
        <p:sp>
          <p:nvSpPr>
            <p:cNvPr id="107541" name="Oval 22"/>
            <p:cNvSpPr>
              <a:spLocks noChangeArrowheads="1"/>
            </p:cNvSpPr>
            <p:nvPr/>
          </p:nvSpPr>
          <p:spPr bwMode="auto">
            <a:xfrm>
              <a:off x="2880" y="2614"/>
              <a:ext cx="363" cy="363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542" name="Line 23"/>
            <p:cNvSpPr>
              <a:spLocks noChangeShapeType="1"/>
            </p:cNvSpPr>
            <p:nvPr/>
          </p:nvSpPr>
          <p:spPr bwMode="auto">
            <a:xfrm>
              <a:off x="3152" y="3113"/>
              <a:ext cx="104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7543" name="Group 24"/>
            <p:cNvGrpSpPr>
              <a:grpSpLocks/>
            </p:cNvGrpSpPr>
            <p:nvPr/>
          </p:nvGrpSpPr>
          <p:grpSpPr bwMode="auto">
            <a:xfrm>
              <a:off x="3152" y="2478"/>
              <a:ext cx="128" cy="136"/>
              <a:chOff x="648" y="2472"/>
              <a:chExt cx="128" cy="136"/>
            </a:xfrm>
          </p:grpSpPr>
          <p:sp>
            <p:nvSpPr>
              <p:cNvPr id="107563" name="Line 25"/>
              <p:cNvSpPr>
                <a:spLocks noChangeShapeType="1"/>
              </p:cNvSpPr>
              <p:nvPr/>
            </p:nvSpPr>
            <p:spPr bwMode="auto">
              <a:xfrm>
                <a:off x="648" y="2536"/>
                <a:ext cx="128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7564" name="Line 26"/>
              <p:cNvSpPr>
                <a:spLocks noChangeShapeType="1"/>
              </p:cNvSpPr>
              <p:nvPr/>
            </p:nvSpPr>
            <p:spPr bwMode="auto">
              <a:xfrm>
                <a:off x="704" y="2472"/>
                <a:ext cx="0" cy="136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7544" name="Line 27"/>
            <p:cNvSpPr>
              <a:spLocks noChangeShapeType="1"/>
            </p:cNvSpPr>
            <p:nvPr/>
          </p:nvSpPr>
          <p:spPr bwMode="auto">
            <a:xfrm>
              <a:off x="3061" y="2341"/>
              <a:ext cx="160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5" name="Line 28"/>
            <p:cNvSpPr>
              <a:spLocks noChangeShapeType="1"/>
            </p:cNvSpPr>
            <p:nvPr/>
          </p:nvSpPr>
          <p:spPr bwMode="auto">
            <a:xfrm>
              <a:off x="4150" y="2432"/>
              <a:ext cx="263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6" name="Text Box 29"/>
            <p:cNvSpPr txBox="1">
              <a:spLocks noChangeArrowheads="1"/>
            </p:cNvSpPr>
            <p:nvPr/>
          </p:nvSpPr>
          <p:spPr bwMode="auto">
            <a:xfrm>
              <a:off x="4195" y="1979"/>
              <a:ext cx="18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1" lang="en-US" altLang="zh-CN" sz="24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47" name="Line 30"/>
            <p:cNvSpPr>
              <a:spLocks noChangeShapeType="1"/>
            </p:cNvSpPr>
            <p:nvPr/>
          </p:nvSpPr>
          <p:spPr bwMode="auto">
            <a:xfrm flipH="1">
              <a:off x="3061" y="2341"/>
              <a:ext cx="0" cy="90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8" name="Text Box 31"/>
            <p:cNvSpPr txBox="1">
              <a:spLocks noChangeArrowheads="1"/>
            </p:cNvSpPr>
            <p:nvPr/>
          </p:nvSpPr>
          <p:spPr bwMode="auto">
            <a:xfrm>
              <a:off x="4177" y="2640"/>
              <a:ext cx="37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  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107549" name="Group 32"/>
            <p:cNvGrpSpPr>
              <a:grpSpLocks/>
            </p:cNvGrpSpPr>
            <p:nvPr/>
          </p:nvGrpSpPr>
          <p:grpSpPr bwMode="auto">
            <a:xfrm>
              <a:off x="4745" y="2413"/>
              <a:ext cx="334" cy="748"/>
              <a:chOff x="1982" y="715"/>
              <a:chExt cx="305" cy="682"/>
            </a:xfrm>
          </p:grpSpPr>
          <p:grpSp>
            <p:nvGrpSpPr>
              <p:cNvPr id="107559" name="Group 33"/>
              <p:cNvGrpSpPr>
                <a:grpSpLocks/>
              </p:cNvGrpSpPr>
              <p:nvPr/>
            </p:nvGrpSpPr>
            <p:grpSpPr bwMode="auto">
              <a:xfrm>
                <a:off x="2065" y="715"/>
                <a:ext cx="222" cy="682"/>
                <a:chOff x="1633" y="1243"/>
                <a:chExt cx="222" cy="682"/>
              </a:xfrm>
            </p:grpSpPr>
            <p:sp>
              <p:nvSpPr>
                <p:cNvPr id="107561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1633" y="1243"/>
                  <a:ext cx="222" cy="2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+</a:t>
                  </a:r>
                </a:p>
              </p:txBody>
            </p:sp>
            <p:sp>
              <p:nvSpPr>
                <p:cNvPr id="107562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1634" y="1627"/>
                  <a:ext cx="208" cy="2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1pPr>
                  <a:lvl2pPr marL="742950" indent="-28575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2pPr>
                  <a:lvl3pPr marL="11430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3pPr>
                  <a:lvl4pPr marL="16002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4pPr>
                  <a:lvl5pPr marL="2057400" indent="-228600" eaLnBrk="0" hangingPunct="0"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800" b="1">
                      <a:solidFill>
                        <a:srgbClr val="FFFF00"/>
                      </a:solidFill>
                      <a:latin typeface="Arial" panose="020B0604020202020204" pitchFamily="34" charset="0"/>
                      <a:ea typeface="楷体_GB2312" pitchFamily="49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</a:pPr>
                  <a:r>
                    <a:rPr kumimoji="1" lang="en-US" altLang="zh-CN" b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–</a:t>
                  </a:r>
                </a:p>
              </p:txBody>
            </p:sp>
          </p:grpSp>
          <p:sp>
            <p:nvSpPr>
              <p:cNvPr id="107560" name="Text Box 36"/>
              <p:cNvSpPr txBox="1">
                <a:spLocks noChangeArrowheads="1"/>
              </p:cNvSpPr>
              <p:nvPr/>
            </p:nvSpPr>
            <p:spPr bwMode="auto">
              <a:xfrm>
                <a:off x="1982" y="897"/>
                <a:ext cx="302" cy="2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 b="0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1" lang="en-US" altLang="zh-CN" b="0" i="1" baseline="-25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7550" name="Line 37"/>
            <p:cNvSpPr>
              <a:spLocks noChangeShapeType="1"/>
            </p:cNvSpPr>
            <p:nvPr/>
          </p:nvSpPr>
          <p:spPr bwMode="auto">
            <a:xfrm flipV="1">
              <a:off x="4649" y="2840"/>
              <a:ext cx="0" cy="40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51" name="Line 38"/>
            <p:cNvSpPr>
              <a:spLocks noChangeShapeType="1"/>
            </p:cNvSpPr>
            <p:nvPr/>
          </p:nvSpPr>
          <p:spPr bwMode="auto">
            <a:xfrm flipV="1">
              <a:off x="4649" y="2341"/>
              <a:ext cx="0" cy="39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52" name="Line 39"/>
            <p:cNvSpPr>
              <a:spLocks noChangeShapeType="1"/>
            </p:cNvSpPr>
            <p:nvPr/>
          </p:nvSpPr>
          <p:spPr bwMode="auto">
            <a:xfrm>
              <a:off x="3061" y="3249"/>
              <a:ext cx="158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53" name="Text Box 40"/>
            <p:cNvSpPr txBox="1">
              <a:spLocks noChangeArrowheads="1"/>
            </p:cNvSpPr>
            <p:nvPr/>
          </p:nvSpPr>
          <p:spPr bwMode="auto">
            <a:xfrm>
              <a:off x="3738" y="2368"/>
              <a:ext cx="25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7554" name="Text Box 41"/>
            <p:cNvSpPr txBox="1">
              <a:spLocks noChangeArrowheads="1"/>
            </p:cNvSpPr>
            <p:nvPr/>
          </p:nvSpPr>
          <p:spPr bwMode="auto">
            <a:xfrm>
              <a:off x="3235" y="3247"/>
              <a:ext cx="1152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sz="3200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3200" b="0" i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 </a:t>
              </a:r>
              <a:r>
                <a:rPr kumimoji="1" lang="en-US" altLang="zh-CN" sz="3200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zh-CN" altLang="en-US" sz="3200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en-US" altLang="zh-CN" sz="3200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)=0</a:t>
              </a:r>
            </a:p>
          </p:txBody>
        </p:sp>
        <p:graphicFrame>
          <p:nvGraphicFramePr>
            <p:cNvPr id="107524" name="Object 4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00066036"/>
                </p:ext>
              </p:extLst>
            </p:nvPr>
          </p:nvGraphicFramePr>
          <p:xfrm>
            <a:off x="3306" y="2677"/>
            <a:ext cx="474" cy="2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964" name="Equation" r:id="rId11" imgW="330120" imgH="203040" progId="Equation.DSMT4">
                    <p:embed/>
                  </p:oleObj>
                </mc:Choice>
                <mc:Fallback>
                  <p:oleObj name="Equation" r:id="rId11" imgW="330120" imgH="203040" progId="Equation.DSMT4">
                    <p:embed/>
                    <p:pic>
                      <p:nvPicPr>
                        <p:cNvPr id="107524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6" y="2677"/>
                          <a:ext cx="474" cy="2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7555" name="Rectangle 43"/>
            <p:cNvSpPr>
              <a:spLocks noChangeArrowheads="1"/>
            </p:cNvSpPr>
            <p:nvPr/>
          </p:nvSpPr>
          <p:spPr bwMode="auto">
            <a:xfrm>
              <a:off x="3696" y="2251"/>
              <a:ext cx="317" cy="1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07556" name="Group 44"/>
            <p:cNvGrpSpPr>
              <a:grpSpLocks/>
            </p:cNvGrpSpPr>
            <p:nvPr/>
          </p:nvGrpSpPr>
          <p:grpSpPr bwMode="auto">
            <a:xfrm>
              <a:off x="4513" y="2750"/>
              <a:ext cx="240" cy="90"/>
              <a:chOff x="4604" y="2478"/>
              <a:chExt cx="240" cy="90"/>
            </a:xfrm>
          </p:grpSpPr>
          <p:sp>
            <p:nvSpPr>
              <p:cNvPr id="107557" name="Line 45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7558" name="Line 46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07540" name="Text Box 49"/>
          <p:cNvSpPr txBox="1">
            <a:spLocks noChangeArrowheads="1"/>
          </p:cNvSpPr>
          <p:nvPr/>
        </p:nvSpPr>
        <p:spPr bwMode="auto">
          <a:xfrm>
            <a:off x="650965" y="4706938"/>
            <a:ext cx="18261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sz="3200" b="0" dirty="0">
                <a:solidFill>
                  <a:srgbClr val="FA7748"/>
                </a:solidFill>
                <a:latin typeface="Times New Roman" panose="02020603050405020304" pitchFamily="18" charset="0"/>
              </a:rPr>
              <a:t>稍微注意</a:t>
            </a:r>
          </a:p>
        </p:txBody>
      </p:sp>
    </p:spTree>
    <p:extLst>
      <p:ext uri="{BB962C8B-B14F-4D97-AF65-F5344CB8AC3E}">
        <p14:creationId xmlns:p14="http://schemas.microsoft.com/office/powerpoint/2010/main" val="379856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1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1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22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" fill="hold"/>
                                        <p:tgtEl>
                                          <p:spTgt spid="221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fill="hold"/>
                                        <p:tgtEl>
                                          <p:spTgt spid="221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22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0"/>
                                        <p:tgtEl>
                                          <p:spTgt spid="22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0"/>
                                        <p:tgtEl>
                                          <p:spTgt spid="22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7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95" grpId="0"/>
      <p:bldP spid="221196" grpId="0"/>
      <p:bldP spid="221197" grpId="0" animBg="1"/>
      <p:bldP spid="10754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日期占位符 6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750A13-8195-446C-87FD-4E9CB3968A07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2021/4/16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8435" name="页脚占位符 7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8436" name="灯片编号占位符 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E78D7A5-3ABF-46CD-8BDB-F8BA317470BE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330754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381000" y="655638"/>
            <a:ext cx="84582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Practice :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 Find the zero-state response </a:t>
            </a:r>
            <a:r>
              <a:rPr lang="en-US" altLang="zh-CN" sz="2400" i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u</a:t>
            </a:r>
            <a:r>
              <a:rPr lang="en-US" altLang="zh-CN" sz="2400" i="1" baseline="-25000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c</a:t>
            </a:r>
            <a:r>
              <a:rPr lang="en-US" altLang="zh-CN" sz="2400" i="1" baseline="-250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 .</a:t>
            </a:r>
            <a:endParaRPr lang="en-US" altLang="zh-CN" sz="24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graphicFrame>
        <p:nvGraphicFramePr>
          <p:cNvPr id="18438" name="Object 3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3563938" y="1112838"/>
          <a:ext cx="2768600" cy="167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65" name="Visio" r:id="rId3" imgW="1538264" imgH="933165" progId="Visio.Drawing.11">
                  <p:embed/>
                </p:oleObj>
              </mc:Choice>
              <mc:Fallback>
                <p:oleObj name="Visio" r:id="rId3" imgW="1538264" imgH="933165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112838"/>
                        <a:ext cx="2768600" cy="167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9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877050" y="1060450"/>
          <a:ext cx="1773238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66" name="Visio" r:id="rId5" imgW="1054943" imgH="1051498" progId="Visio.Drawing.11">
                  <p:embed/>
                </p:oleObj>
              </mc:Choice>
              <mc:Fallback>
                <p:oleObj name="Visio" r:id="rId5" imgW="1054943" imgH="1051498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1060450"/>
                        <a:ext cx="1773238" cy="176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757" name="Object 5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555625" y="1200150"/>
          <a:ext cx="2992438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67" name="Equation" r:id="rId7" imgW="1460500" imgH="228600" progId="Equation.DSMT4">
                  <p:embed/>
                </p:oleObj>
              </mc:Choice>
              <mc:Fallback>
                <p:oleObj name="Equation" r:id="rId7" imgW="14605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5" y="1200150"/>
                        <a:ext cx="2992438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75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139089"/>
              </p:ext>
            </p:extLst>
          </p:nvPr>
        </p:nvGraphicFramePr>
        <p:xfrm>
          <a:off x="539404" y="2772264"/>
          <a:ext cx="2992438" cy="5284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68" name="Equation" r:id="rId9" imgW="1079032" imgH="190417" progId="Equation.DSMT4">
                  <p:embed/>
                </p:oleObj>
              </mc:Choice>
              <mc:Fallback>
                <p:oleObj name="Equation" r:id="rId9" imgW="1079032" imgH="190417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404" y="2772264"/>
                        <a:ext cx="2992438" cy="5284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75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8373836"/>
              </p:ext>
            </p:extLst>
          </p:nvPr>
        </p:nvGraphicFramePr>
        <p:xfrm>
          <a:off x="553376" y="1739900"/>
          <a:ext cx="2842237" cy="633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69" name="Equation" r:id="rId11" imgW="1307532" imgH="291973" progId="Equation.DSMT4">
                  <p:embed/>
                </p:oleObj>
              </mc:Choice>
              <mc:Fallback>
                <p:oleObj name="Equation" r:id="rId11" imgW="1307532" imgH="291973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3376" y="1739900"/>
                        <a:ext cx="2842237" cy="63310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760" name="Object 8"/>
          <p:cNvGraphicFramePr>
            <a:graphicFrameLocks noChangeAspect="1"/>
          </p:cNvGraphicFramePr>
          <p:nvPr/>
        </p:nvGraphicFramePr>
        <p:xfrm>
          <a:off x="663575" y="3308350"/>
          <a:ext cx="489267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70" name="Equation" r:id="rId13" imgW="2387600" imgH="304800" progId="Equation.DSMT4">
                  <p:embed/>
                </p:oleObj>
              </mc:Choice>
              <mc:Fallback>
                <p:oleObj name="Equation" r:id="rId13" imgW="2387600" imgH="3048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3575" y="3308350"/>
                        <a:ext cx="4892675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0761" name="Rectangle 9"/>
          <p:cNvSpPr>
            <a:spLocks noChangeArrowheads="1"/>
          </p:cNvSpPr>
          <p:nvPr/>
        </p:nvSpPr>
        <p:spPr bwMode="auto">
          <a:xfrm>
            <a:off x="948967" y="5280195"/>
            <a:ext cx="3197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&gt;5: Zero-input response</a:t>
            </a:r>
          </a:p>
        </p:txBody>
      </p:sp>
      <p:sp>
        <p:nvSpPr>
          <p:cNvPr id="330762" name="Rectangle 10"/>
          <p:cNvSpPr>
            <a:spLocks noChangeArrowheads="1"/>
          </p:cNvSpPr>
          <p:nvPr/>
        </p:nvSpPr>
        <p:spPr bwMode="auto">
          <a:xfrm>
            <a:off x="323528" y="4012894"/>
            <a:ext cx="456954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另外一种方法（得到同样结果）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0&lt;</a:t>
            </a:r>
            <a:r>
              <a:rPr lang="en-US" altLang="zh-CN" sz="24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t</a:t>
            </a: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&lt;5: Zero-state response</a:t>
            </a:r>
          </a:p>
        </p:txBody>
      </p:sp>
      <p:graphicFrame>
        <p:nvGraphicFramePr>
          <p:cNvPr id="33076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5532151"/>
              </p:ext>
            </p:extLst>
          </p:nvPr>
        </p:nvGraphicFramePr>
        <p:xfrm>
          <a:off x="4716463" y="4313885"/>
          <a:ext cx="221297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71" name="公式" r:id="rId15" imgW="1079032" imgH="342751" progId="Equation.3">
                  <p:embed/>
                </p:oleObj>
              </mc:Choice>
              <mc:Fallback>
                <p:oleObj name="公式" r:id="rId15" imgW="1079032" imgH="342751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4313885"/>
                        <a:ext cx="2212975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76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7834497"/>
              </p:ext>
            </p:extLst>
          </p:nvPr>
        </p:nvGraphicFramePr>
        <p:xfrm>
          <a:off x="4716463" y="5099996"/>
          <a:ext cx="3646487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72" name="公式" r:id="rId17" imgW="1777229" imgH="342751" progId="Equation.3">
                  <p:embed/>
                </p:oleObj>
              </mc:Choice>
              <mc:Fallback>
                <p:oleObj name="公式" r:id="rId17" imgW="1777229" imgH="342751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5099996"/>
                        <a:ext cx="3646487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765" name="Object 13"/>
          <p:cNvGraphicFramePr>
            <a:graphicFrameLocks noChangeAspect="1"/>
          </p:cNvGraphicFramePr>
          <p:nvPr/>
        </p:nvGraphicFramePr>
        <p:xfrm>
          <a:off x="4787900" y="5895975"/>
          <a:ext cx="3152775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73" name="公式" r:id="rId19" imgW="1536700" imgH="342900" progId="Equation.3">
                  <p:embed/>
                </p:oleObj>
              </mc:Choice>
              <mc:Fallback>
                <p:oleObj name="公式" r:id="rId19" imgW="1536700" imgH="3429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5895975"/>
                        <a:ext cx="3152775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0766" name="Line 14"/>
          <p:cNvSpPr>
            <a:spLocks noChangeShapeType="1"/>
          </p:cNvSpPr>
          <p:nvPr/>
        </p:nvSpPr>
        <p:spPr bwMode="auto">
          <a:xfrm>
            <a:off x="250825" y="4005263"/>
            <a:ext cx="8642350" cy="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179388" y="188913"/>
            <a:ext cx="8515350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8.6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线性非时变特性</a:t>
            </a:r>
            <a:endParaRPr lang="en-US" altLang="zh-CN" sz="24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0761" grpId="0"/>
      <p:bldP spid="33076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日期占位符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A9C67D-2086-4D20-8F45-C1D01488BC3F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2021/4/16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9459" name="页脚占位符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9460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2084883-01CE-4071-BE89-8E22E70B82EE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53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34925" y="696913"/>
            <a:ext cx="8515350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单位阶跃响应与单位冲激响应</a:t>
            </a:r>
            <a:endParaRPr lang="en-US" altLang="zh-CN" sz="24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-107950" y="1255713"/>
          <a:ext cx="3467100" cy="173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3" name="Visio" r:id="rId3" imgW="1733994" imgH="865220" progId="Visio.Drawing.11">
                  <p:embed/>
                </p:oleObj>
              </mc:Choice>
              <mc:Fallback>
                <p:oleObj name="Visio" r:id="rId3" imgW="1733994" imgH="865220" progId="Visio.Drawing.11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07950" y="1255713"/>
                        <a:ext cx="3467100" cy="173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6588125" y="1082675"/>
          <a:ext cx="2633663" cy="246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4" name="Visio" r:id="rId5" imgW="1316736" imgH="1233884" progId="Visio.Drawing.11">
                  <p:embed/>
                </p:oleObj>
              </mc:Choice>
              <mc:Fallback>
                <p:oleObj name="Visio" r:id="rId5" imgW="1316736" imgH="1233884" progId="Visio.Drawing.11">
                  <p:embed/>
                  <p:pic>
                    <p:nvPicPr>
                      <p:cNvPr id="0" name="对象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1082675"/>
                        <a:ext cx="2633663" cy="2468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4" name="Rectangle 2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sp>
        <p:nvSpPr>
          <p:cNvPr id="19465" name="Rectangle 2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-49213" y="4030663"/>
          <a:ext cx="3441701" cy="172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5" name="Visio" r:id="rId7" imgW="1720391" imgH="865220" progId="Visio.Drawing.11">
                  <p:embed/>
                </p:oleObj>
              </mc:Choice>
              <mc:Fallback>
                <p:oleObj name="Visio" r:id="rId7" imgW="1720391" imgH="865220" progId="Visio.Drawing.11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9213" y="4030663"/>
                        <a:ext cx="3441701" cy="172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7" name="Rectangle 3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6561138" y="3679825"/>
          <a:ext cx="2643187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6" name="Visio" r:id="rId9" imgW="1321178" imgH="1268359" progId="Visio.Drawing.11">
                  <p:embed/>
                </p:oleObj>
              </mc:Choice>
              <mc:Fallback>
                <p:oleObj name="Visio" r:id="rId9" imgW="1321178" imgH="1268359" progId="Visio.Drawing.11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61138" y="3679825"/>
                        <a:ext cx="2643187" cy="253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8"/>
          <p:cNvGraphicFramePr>
            <a:graphicFrameLocks noChangeAspect="1"/>
          </p:cNvGraphicFramePr>
          <p:nvPr/>
        </p:nvGraphicFramePr>
        <p:xfrm>
          <a:off x="3895725" y="1774825"/>
          <a:ext cx="2506663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7" name="Equation" r:id="rId11" imgW="1002865" imgH="291973" progId="Equation.DSMT4">
                  <p:embed/>
                </p:oleObj>
              </mc:Choice>
              <mc:Fallback>
                <p:oleObj name="Equation" r:id="rId11" imgW="1002865" imgH="291973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5725" y="1774825"/>
                        <a:ext cx="2506663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8"/>
          <p:cNvGraphicFramePr>
            <a:graphicFrameLocks noChangeAspect="1"/>
          </p:cNvGraphicFramePr>
          <p:nvPr/>
        </p:nvGraphicFramePr>
        <p:xfrm>
          <a:off x="3479800" y="4846638"/>
          <a:ext cx="2665413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8" name="Equation" r:id="rId13" imgW="1066800" imgH="368300" progId="Equation.DSMT4">
                  <p:embed/>
                </p:oleObj>
              </mc:Choice>
              <mc:Fallback>
                <p:oleObj name="Equation" r:id="rId13" imgW="1066800" imgH="3683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9800" y="4846638"/>
                        <a:ext cx="2665413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8"/>
          <p:cNvGraphicFramePr>
            <a:graphicFrameLocks noChangeAspect="1"/>
          </p:cNvGraphicFramePr>
          <p:nvPr/>
        </p:nvGraphicFramePr>
        <p:xfrm>
          <a:off x="150813" y="3200400"/>
          <a:ext cx="168275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09" name="Equation" r:id="rId15" imgW="672808" imgH="355446" progId="Equation.DSMT4">
                  <p:embed/>
                </p:oleObj>
              </mc:Choice>
              <mc:Fallback>
                <p:oleObj name="Equation" r:id="rId15" imgW="672808" imgH="355446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3" y="3200400"/>
                        <a:ext cx="168275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8"/>
          <p:cNvGraphicFramePr>
            <a:graphicFrameLocks noChangeAspect="1"/>
          </p:cNvGraphicFramePr>
          <p:nvPr/>
        </p:nvGraphicFramePr>
        <p:xfrm>
          <a:off x="3795713" y="1484313"/>
          <a:ext cx="8572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10" name="Equation" r:id="rId17" imgW="342751" imgH="190417" progId="Equation.DSMT4">
                  <p:embed/>
                </p:oleObj>
              </mc:Choice>
              <mc:Fallback>
                <p:oleObj name="Equation" r:id="rId17" imgW="342751" imgH="190417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5713" y="1484313"/>
                        <a:ext cx="85725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8"/>
          <p:cNvGraphicFramePr>
            <a:graphicFrameLocks noChangeAspect="1"/>
          </p:cNvGraphicFramePr>
          <p:nvPr/>
        </p:nvGraphicFramePr>
        <p:xfrm>
          <a:off x="3763963" y="4403725"/>
          <a:ext cx="9207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11" name="Equation" r:id="rId19" imgW="368300" imgH="190500" progId="Equation.DSMT4">
                  <p:embed/>
                </p:oleObj>
              </mc:Choice>
              <mc:Fallback>
                <p:oleObj name="Equation" r:id="rId19" imgW="368300" imgH="1905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3963" y="4403725"/>
                        <a:ext cx="92075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8"/>
          <p:cNvGraphicFramePr>
            <a:graphicFrameLocks noChangeAspect="1"/>
          </p:cNvGraphicFramePr>
          <p:nvPr/>
        </p:nvGraphicFramePr>
        <p:xfrm>
          <a:off x="3851275" y="2405063"/>
          <a:ext cx="22225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12" name="Equation" r:id="rId21" imgW="888614" imgH="355446" progId="Equation.DSMT4">
                  <p:embed/>
                </p:oleObj>
              </mc:Choice>
              <mc:Fallback>
                <p:oleObj name="Equation" r:id="rId21" imgW="888614" imgH="355446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2405063"/>
                        <a:ext cx="22225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8"/>
          <p:cNvGraphicFramePr>
            <a:graphicFrameLocks noChangeAspect="1"/>
          </p:cNvGraphicFramePr>
          <p:nvPr/>
        </p:nvGraphicFramePr>
        <p:xfrm>
          <a:off x="2992438" y="5649913"/>
          <a:ext cx="3871912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13" name="Equation" r:id="rId23" imgW="1549400" imgH="368300" progId="Equation.DSMT4">
                  <p:embed/>
                </p:oleObj>
              </mc:Choice>
              <mc:Fallback>
                <p:oleObj name="Equation" r:id="rId23" imgW="1549400" imgH="3683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2438" y="5649913"/>
                        <a:ext cx="3871912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193675" y="188913"/>
            <a:ext cx="8515350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8.7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冲激响应计算</a:t>
            </a:r>
            <a:endParaRPr lang="en-US" altLang="zh-CN" sz="24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FF1766-B3CF-4961-B809-E2E2FD231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680012B-5404-4280-826E-554E8057C12D}" type="datetime1">
              <a:rPr lang="zh-CN" altLang="en-US" smtClean="0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E45BC4-D942-4ACF-8484-9C0FE0B05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AC8AC0-963C-4AAB-B690-E3A8CC80F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17A06-AC60-4E15-8AA1-D8A398FEACE2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69B77B-4841-441B-90F2-4D292277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18" y="3707887"/>
            <a:ext cx="8258764" cy="28083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9C747D-B895-4451-A78B-0DAC84107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0000">
            <a:off x="201660" y="620858"/>
            <a:ext cx="8640960" cy="261360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EAF7CDA-296E-4A41-A1F4-7A817FF4B458}"/>
              </a:ext>
            </a:extLst>
          </p:cNvPr>
          <p:cNvSpPr/>
          <p:nvPr/>
        </p:nvSpPr>
        <p:spPr>
          <a:xfrm>
            <a:off x="3119792" y="1700808"/>
            <a:ext cx="46907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参见教材 </a:t>
            </a:r>
            <a:r>
              <a:rPr lang="en-US" altLang="zh-CN" sz="2800" b="1" dirty="0">
                <a:solidFill>
                  <a:srgbClr val="FF0000"/>
                </a:solidFill>
              </a:rPr>
              <a:t>8.7</a:t>
            </a:r>
            <a:r>
              <a:rPr lang="zh-CN" altLang="en-US" sz="2800" b="1" dirty="0">
                <a:solidFill>
                  <a:srgbClr val="FF0000"/>
                </a:solidFill>
              </a:rPr>
              <a:t>节（不作要求）</a:t>
            </a:r>
            <a:endParaRPr lang="zh-CN" altLang="en-US" sz="2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B55C3FC-DFE1-4D4E-9855-77789533ED58}"/>
              </a:ext>
            </a:extLst>
          </p:cNvPr>
          <p:cNvSpPr/>
          <p:nvPr/>
        </p:nvSpPr>
        <p:spPr>
          <a:xfrm>
            <a:off x="1835696" y="6165304"/>
            <a:ext cx="6676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冲击响应与阶跃响应之间的关系需要掌握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4418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日期占位符 4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7937601-E9F4-4EF9-8FCC-988363EA4EE7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2021/4/16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20483" name="页脚占位符 5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20484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CAAA4F-E01C-41DC-872E-1B2394CEB48C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2723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027113"/>
            <a:ext cx="6638925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Practice </a:t>
            </a: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: Find the impulse response       .</a:t>
            </a:r>
          </a:p>
        </p:txBody>
      </p:sp>
      <p:graphicFrame>
        <p:nvGraphicFramePr>
          <p:cNvPr id="20486" name="Object 9"/>
          <p:cNvGraphicFramePr>
            <a:graphicFrameLocks noGrp="1" noChangeAspect="1"/>
          </p:cNvGraphicFramePr>
          <p:nvPr>
            <p:ph sz="half" idx="1"/>
          </p:nvPr>
        </p:nvGraphicFramePr>
        <p:xfrm>
          <a:off x="6048375" y="1746250"/>
          <a:ext cx="2767013" cy="161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8" name="Visio" r:id="rId3" imgW="1630061" imgH="948976" progId="Visio.Drawing.11">
                  <p:embed/>
                </p:oleObj>
              </mc:Choice>
              <mc:Fallback>
                <p:oleObj name="Visio" r:id="rId3" imgW="1630061" imgH="948976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75" y="1746250"/>
                        <a:ext cx="2767013" cy="161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7" name="Object 11"/>
          <p:cNvGraphicFramePr>
            <a:graphicFrameLocks noGrp="1" noChangeAspect="1"/>
          </p:cNvGraphicFramePr>
          <p:nvPr>
            <p:ph sz="half" idx="2"/>
          </p:nvPr>
        </p:nvGraphicFramePr>
        <p:xfrm>
          <a:off x="5795963" y="979488"/>
          <a:ext cx="37465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19" name="公式" r:id="rId5" imgW="139579" imgH="215713" progId="Equation.3">
                  <p:embed/>
                </p:oleObj>
              </mc:Choice>
              <mc:Fallback>
                <p:oleObj name="公式" r:id="rId5" imgW="139579" imgH="215713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979488"/>
                        <a:ext cx="374650" cy="577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2398" name="Rectangle 14"/>
          <p:cNvSpPr>
            <a:spLocks noChangeArrowheads="1"/>
          </p:cNvSpPr>
          <p:nvPr/>
        </p:nvSpPr>
        <p:spPr bwMode="auto">
          <a:xfrm>
            <a:off x="367963" y="1803400"/>
            <a:ext cx="4204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由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阶跃响应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获得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冲激响应</a:t>
            </a:r>
          </a:p>
        </p:txBody>
      </p:sp>
      <p:graphicFrame>
        <p:nvGraphicFramePr>
          <p:cNvPr id="272411" name="Object 27"/>
          <p:cNvGraphicFramePr>
            <a:graphicFrameLocks noChangeAspect="1"/>
          </p:cNvGraphicFramePr>
          <p:nvPr/>
        </p:nvGraphicFramePr>
        <p:xfrm>
          <a:off x="417513" y="2260600"/>
          <a:ext cx="4251325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0" name="公式" r:id="rId7" imgW="1866900" imgH="685800" progId="Equation.3">
                  <p:embed/>
                </p:oleObj>
              </mc:Choice>
              <mc:Fallback>
                <p:oleObj name="公式" r:id="rId7" imgW="1866900" imgH="6858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513" y="2260600"/>
                        <a:ext cx="4251325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412" name="Object 28"/>
          <p:cNvGraphicFramePr>
            <a:graphicFrameLocks noChangeAspect="1"/>
          </p:cNvGraphicFramePr>
          <p:nvPr/>
        </p:nvGraphicFramePr>
        <p:xfrm>
          <a:off x="417513" y="3989388"/>
          <a:ext cx="5233987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1" name="公式" r:id="rId9" imgW="2298700" imgH="419100" progId="Equation.3">
                  <p:embed/>
                </p:oleObj>
              </mc:Choice>
              <mc:Fallback>
                <p:oleObj name="公式" r:id="rId9" imgW="2298700" imgH="41910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513" y="3989388"/>
                        <a:ext cx="5233987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413" name="Object 29"/>
          <p:cNvGraphicFramePr>
            <a:graphicFrameLocks noChangeAspect="1"/>
          </p:cNvGraphicFramePr>
          <p:nvPr/>
        </p:nvGraphicFramePr>
        <p:xfrm>
          <a:off x="2139950" y="4997450"/>
          <a:ext cx="159067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2" name="公式" r:id="rId11" imgW="698500" imgH="419100" progId="Equation.3">
                  <p:embed/>
                </p:oleObj>
              </mc:Choice>
              <mc:Fallback>
                <p:oleObj name="公式" r:id="rId11" imgW="698500" imgH="41910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9950" y="4997450"/>
                        <a:ext cx="1590675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414" name="Object 30"/>
          <p:cNvGraphicFramePr>
            <a:graphicFrameLocks noChangeAspect="1"/>
          </p:cNvGraphicFramePr>
          <p:nvPr/>
        </p:nvGraphicFramePr>
        <p:xfrm>
          <a:off x="7092950" y="3500438"/>
          <a:ext cx="895350" cy="89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23" name="Equation" r:id="rId13" imgW="393529" imgH="393529" progId="Equation.DSMT4">
                  <p:embed/>
                </p:oleObj>
              </mc:Choice>
              <mc:Fallback>
                <p:oleObj name="Equation" r:id="rId13" imgW="393529" imgH="393529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3500438"/>
                        <a:ext cx="895350" cy="895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93675" y="188913"/>
            <a:ext cx="8515350" cy="46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8.7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冲激响应计算</a:t>
            </a:r>
            <a:endParaRPr lang="en-US" altLang="zh-CN" sz="2400" dirty="0">
              <a:solidFill>
                <a:srgbClr val="CC33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39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31394B7-D343-485F-B046-D888FE62D601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2021/4/16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21507" name="页脚占位符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DC8E6F-1AD8-4672-89EB-2C5A72C5169E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3573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61950" y="333375"/>
            <a:ext cx="8458200" cy="1150938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Practice :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不含独立电源的线性时不变网络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N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的零输入响应为　　　 ；原始储能不变，电压源</a:t>
            </a:r>
            <a:r>
              <a:rPr lang="zh-CN" alt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　　　　　　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激励下的全响应为　　　 。试确定</a:t>
            </a:r>
            <a:r>
              <a:rPr lang="zh-CN" alt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　　　　　　　　　 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下的零状态响应。</a:t>
            </a: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graphicFrame>
        <p:nvGraphicFramePr>
          <p:cNvPr id="357391" name="Object 1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932363" y="3284538"/>
          <a:ext cx="3805237" cy="136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60" name="Visio" r:id="rId3" imgW="2118265" imgH="757809" progId="Visio.Drawing.11">
                  <p:embed/>
                </p:oleObj>
              </mc:Choice>
              <mc:Fallback>
                <p:oleObj name="Visio" r:id="rId3" imgW="2118265" imgH="757809" progId="Visio.Drawing.11">
                  <p:embed/>
                  <p:pic>
                    <p:nvPicPr>
                      <p:cNvPr id="35739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3284538"/>
                        <a:ext cx="3805237" cy="1360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7381" name="Object 5"/>
          <p:cNvGraphicFramePr>
            <a:graphicFrameLocks noChangeAspect="1"/>
          </p:cNvGraphicFramePr>
          <p:nvPr/>
        </p:nvGraphicFramePr>
        <p:xfrm>
          <a:off x="323850" y="4797425"/>
          <a:ext cx="7904163" cy="66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61" name="Equation" r:id="rId5" imgW="3886200" imgH="330200" progId="Equation.DSMT4">
                  <p:embed/>
                </p:oleObj>
              </mc:Choice>
              <mc:Fallback>
                <p:oleObj name="Equation" r:id="rId5" imgW="3886200" imgH="330200" progId="Equation.DSMT4">
                  <p:embed/>
                  <p:pic>
                    <p:nvPicPr>
                      <p:cNvPr id="3573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797425"/>
                        <a:ext cx="7904163" cy="668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7382" name="Object 6"/>
          <p:cNvGraphicFramePr>
            <a:graphicFrameLocks noChangeAspect="1"/>
          </p:cNvGraphicFramePr>
          <p:nvPr/>
        </p:nvGraphicFramePr>
        <p:xfrm>
          <a:off x="395288" y="5876925"/>
          <a:ext cx="51911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62" name="Equation" r:id="rId7" imgW="2552700" imgH="241300" progId="Equation.DSMT4">
                  <p:embed/>
                </p:oleObj>
              </mc:Choice>
              <mc:Fallback>
                <p:oleObj name="Equation" r:id="rId7" imgW="2552700" imgH="241300" progId="Equation.DSMT4">
                  <p:embed/>
                  <p:pic>
                    <p:nvPicPr>
                      <p:cNvPr id="3573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5876925"/>
                        <a:ext cx="5191125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3" name="Object 8"/>
          <p:cNvGraphicFramePr>
            <a:graphicFrameLocks noChangeAspect="1"/>
          </p:cNvGraphicFramePr>
          <p:nvPr/>
        </p:nvGraphicFramePr>
        <p:xfrm>
          <a:off x="3563938" y="1052513"/>
          <a:ext cx="2814637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63" name="Equation" r:id="rId9" imgW="1384300" imgH="228600" progId="Equation.DSMT4">
                  <p:embed/>
                </p:oleObj>
              </mc:Choice>
              <mc:Fallback>
                <p:oleObj name="Equation" r:id="rId9" imgW="1384300" imgH="228600" progId="Equation.DSMT4">
                  <p:embed/>
                  <p:pic>
                    <p:nvPicPr>
                      <p:cNvPr id="2151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1052513"/>
                        <a:ext cx="2814637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4" name="Object 9"/>
          <p:cNvGraphicFramePr>
            <a:graphicFrameLocks noChangeAspect="1"/>
          </p:cNvGraphicFramePr>
          <p:nvPr/>
        </p:nvGraphicFramePr>
        <p:xfrm>
          <a:off x="5172075" y="693738"/>
          <a:ext cx="17049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64" name="Equation" r:id="rId11" imgW="838200" imgH="228600" progId="Equation.DSMT4">
                  <p:embed/>
                </p:oleObj>
              </mc:Choice>
              <mc:Fallback>
                <p:oleObj name="Equation" r:id="rId11" imgW="838200" imgH="228600" progId="Equation.DSMT4">
                  <p:embed/>
                  <p:pic>
                    <p:nvPicPr>
                      <p:cNvPr id="21514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72075" y="693738"/>
                        <a:ext cx="170497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5" name="Object 10"/>
          <p:cNvGraphicFramePr>
            <a:graphicFrameLocks noChangeAspect="1"/>
          </p:cNvGraphicFramePr>
          <p:nvPr/>
        </p:nvGraphicFramePr>
        <p:xfrm>
          <a:off x="827088" y="641350"/>
          <a:ext cx="671512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65" name="Equation" r:id="rId13" imgW="330057" imgH="203112" progId="Equation.DSMT4">
                  <p:embed/>
                </p:oleObj>
              </mc:Choice>
              <mc:Fallback>
                <p:oleObj name="Equation" r:id="rId13" imgW="330057" imgH="203112" progId="Equation.DSMT4">
                  <p:embed/>
                  <p:pic>
                    <p:nvPicPr>
                      <p:cNvPr id="2151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641350"/>
                        <a:ext cx="671512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6" name="Object 11"/>
          <p:cNvGraphicFramePr>
            <a:graphicFrameLocks noChangeAspect="1"/>
          </p:cNvGraphicFramePr>
          <p:nvPr/>
        </p:nvGraphicFramePr>
        <p:xfrm>
          <a:off x="1363663" y="1052513"/>
          <a:ext cx="904875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66" name="Equation" r:id="rId15" imgW="444307" imgH="203112" progId="Equation.DSMT4">
                  <p:embed/>
                </p:oleObj>
              </mc:Choice>
              <mc:Fallback>
                <p:oleObj name="Equation" r:id="rId15" imgW="444307" imgH="203112" progId="Equation.DSMT4">
                  <p:embed/>
                  <p:pic>
                    <p:nvPicPr>
                      <p:cNvPr id="2151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3663" y="1052513"/>
                        <a:ext cx="904875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7" name="Object 12"/>
          <p:cNvGraphicFramePr>
            <a:graphicFrameLocks noChangeAspect="1"/>
          </p:cNvGraphicFramePr>
          <p:nvPr/>
        </p:nvGraphicFramePr>
        <p:xfrm>
          <a:off x="250825" y="1700213"/>
          <a:ext cx="3168650" cy="137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67" name="Visio" r:id="rId17" imgW="1738436" imgH="757600" progId="Visio.Drawing.11">
                  <p:embed/>
                </p:oleObj>
              </mc:Choice>
              <mc:Fallback>
                <p:oleObj name="Visio" r:id="rId17" imgW="1738436" imgH="757600" progId="Visio.Drawing.11">
                  <p:embed/>
                  <p:pic>
                    <p:nvPicPr>
                      <p:cNvPr id="215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700213"/>
                        <a:ext cx="3168650" cy="1379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7393" name="Object 17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4930775" y="1700213"/>
          <a:ext cx="3817938" cy="1360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68" name="Visio" r:id="rId19" imgW="2124266" imgH="757809" progId="Visio.Drawing.11">
                  <p:embed/>
                </p:oleObj>
              </mc:Choice>
              <mc:Fallback>
                <p:oleObj name="Visio" r:id="rId19" imgW="2124266" imgH="757809" progId="Visio.Drawing.11">
                  <p:embed/>
                  <p:pic>
                    <p:nvPicPr>
                      <p:cNvPr id="35739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0775" y="1700213"/>
                        <a:ext cx="3817938" cy="1360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7395" name="Object 19"/>
          <p:cNvGraphicFramePr>
            <a:graphicFrameLocks noChangeAspect="1"/>
          </p:cNvGraphicFramePr>
          <p:nvPr/>
        </p:nvGraphicFramePr>
        <p:xfrm>
          <a:off x="539750" y="3933825"/>
          <a:ext cx="39782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69" name="Equation" r:id="rId21" imgW="1955800" imgH="228600" progId="Equation.DSMT4">
                  <p:embed/>
                </p:oleObj>
              </mc:Choice>
              <mc:Fallback>
                <p:oleObj name="Equation" r:id="rId21" imgW="1955800" imgH="228600" progId="Equation.DSMT4">
                  <p:embed/>
                  <p:pic>
                    <p:nvPicPr>
                      <p:cNvPr id="357395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933825"/>
                        <a:ext cx="397827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14577" y="3130885"/>
            <a:ext cx="5125244" cy="697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电压源</a:t>
            </a:r>
            <a:r>
              <a:rPr lang="zh-CN" altLang="en-US" sz="2400" i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　　　　　　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激励下的零状态响应为：</a:t>
            </a:r>
            <a:endParaRPr lang="zh-CN" altLang="en-US" sz="28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graphicFrame>
        <p:nvGraphicFramePr>
          <p:cNvPr id="1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201153"/>
              </p:ext>
            </p:extLst>
          </p:nvPr>
        </p:nvGraphicFramePr>
        <p:xfrm>
          <a:off x="1115616" y="3115901"/>
          <a:ext cx="17049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070" name="Equation" r:id="rId11" imgW="838200" imgH="228600" progId="Equation.DSMT4">
                  <p:embed/>
                </p:oleObj>
              </mc:Choice>
              <mc:Fallback>
                <p:oleObj name="Equation" r:id="rId11" imgW="838200" imgH="228600" progId="Equation.DSMT4">
                  <p:embed/>
                  <p:pic>
                    <p:nvPicPr>
                      <p:cNvPr id="21514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3115901"/>
                        <a:ext cx="170497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678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57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357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35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357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357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D388B3C-6D81-41A5-9441-BA94C670E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67AB18-34C9-4D5A-875D-BD1CAECB51F7}" type="datetime1">
              <a:rPr lang="zh-CN" altLang="en-US" smtClean="0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266B434-8201-40CC-86C6-75BCDBA02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0EFDCA-2368-4064-A56D-6455E60B1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61F96-7CCE-4CED-9590-79D24BD4E88E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B0B1F3-002E-49C8-BCD3-CF821DA09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361547"/>
            <a:ext cx="7168008" cy="21302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9477F2-C0A5-42B2-88FB-5DBD982B8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284" y="1482439"/>
            <a:ext cx="4731988" cy="28503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36E8E92-1DFB-4631-B157-DF636674DA82}"/>
              </a:ext>
            </a:extLst>
          </p:cNvPr>
          <p:cNvSpPr txBox="1"/>
          <p:nvPr/>
        </p:nvSpPr>
        <p:spPr>
          <a:xfrm>
            <a:off x="1223628" y="476672"/>
            <a:ext cx="6696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任意电源激励下的零状态响应：卷积积分</a:t>
            </a:r>
            <a:r>
              <a:rPr lang="zh-CN" altLang="en-US" sz="2800" b="1" dirty="0">
                <a:solidFill>
                  <a:srgbClr val="FF0000"/>
                </a:solidFill>
              </a:rPr>
              <a:t>（不作要求）</a:t>
            </a:r>
          </a:p>
        </p:txBody>
      </p:sp>
    </p:spTree>
    <p:extLst>
      <p:ext uri="{BB962C8B-B14F-4D97-AF65-F5344CB8AC3E}">
        <p14:creationId xmlns:p14="http://schemas.microsoft.com/office/powerpoint/2010/main" val="29851046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B7C6EF-AA2D-4CC6-8B73-4E9B23416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67AB18-34C9-4D5A-875D-BD1CAECB51F7}" type="datetime1">
              <a:rPr lang="zh-CN" altLang="en-US" smtClean="0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AB73C1-C8E7-4130-A2D1-38CE9A6EE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B2BD03-51A6-47EA-9298-0C68E3C61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61F96-7CCE-4CED-9590-79D24BD4E88E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6E8BA7-1D6D-464E-B869-E16DAA9E87B9}"/>
              </a:ext>
            </a:extLst>
          </p:cNvPr>
          <p:cNvSpPr/>
          <p:nvPr/>
        </p:nvSpPr>
        <p:spPr>
          <a:xfrm>
            <a:off x="1187624" y="548680"/>
            <a:ext cx="626469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ea typeface="楷体_GB2312" pitchFamily="49" charset="-122"/>
              </a:rPr>
              <a:t>讨论：</a:t>
            </a:r>
            <a:endParaRPr lang="en-US" altLang="zh-CN" sz="2400" b="1" dirty="0">
              <a:ea typeface="楷体_GB2312" pitchFamily="49" charset="-122"/>
            </a:endParaRPr>
          </a:p>
          <a:p>
            <a:endParaRPr lang="en-US" altLang="zh-CN" sz="2400" b="1" dirty="0">
              <a:ea typeface="楷体_GB2312" pitchFamily="49" charset="-122"/>
            </a:endParaRPr>
          </a:p>
          <a:p>
            <a:pPr marL="457200" indent="-457200">
              <a:buAutoNum type="arabicPeriod"/>
            </a:pPr>
            <a:r>
              <a:rPr lang="zh-CN" altLang="en-US" sz="2400" b="1" dirty="0">
                <a:ea typeface="楷体_GB2312" pitchFamily="49" charset="-122"/>
              </a:rPr>
              <a:t>动态电路</a:t>
            </a:r>
            <a:endParaRPr lang="en-US" altLang="zh-CN" sz="2400" b="1" dirty="0">
              <a:ea typeface="楷体_GB2312" pitchFamily="49" charset="-122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ea typeface="楷体_GB2312" pitchFamily="49" charset="-122"/>
              </a:rPr>
              <a:t>元件特性</a:t>
            </a:r>
            <a:endParaRPr lang="en-US" altLang="zh-CN" sz="2400" b="1" dirty="0">
              <a:ea typeface="楷体_GB2312" pitchFamily="49" charset="-122"/>
            </a:endParaRPr>
          </a:p>
          <a:p>
            <a:r>
              <a:rPr lang="en-US" altLang="zh-CN" sz="2400" b="1" dirty="0">
                <a:ea typeface="楷体_GB2312" pitchFamily="49" charset="-122"/>
              </a:rPr>
              <a:t>       </a:t>
            </a:r>
            <a:r>
              <a:rPr lang="zh-CN" altLang="en-US" sz="2400" b="1" dirty="0">
                <a:ea typeface="楷体_GB2312" pitchFamily="49" charset="-122"/>
              </a:rPr>
              <a:t>电阻，电容或电感</a:t>
            </a:r>
            <a:endParaRPr lang="en-US" altLang="zh-CN" sz="2400" b="1" dirty="0">
              <a:ea typeface="楷体_GB2312" pitchFamily="49" charset="-122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zh-CN" altLang="en-US" sz="2400" b="1" dirty="0">
                <a:ea typeface="楷体_GB2312" pitchFamily="49" charset="-122"/>
              </a:rPr>
              <a:t>电源特性</a:t>
            </a:r>
            <a:endParaRPr lang="en-US" altLang="zh-CN" sz="2400" b="1" dirty="0">
              <a:ea typeface="楷体_GB2312" pitchFamily="49" charset="-122"/>
            </a:endParaRPr>
          </a:p>
          <a:p>
            <a:r>
              <a:rPr lang="en-US" altLang="zh-CN" sz="2400" b="1" dirty="0">
                <a:ea typeface="楷体_GB2312" pitchFamily="49" charset="-122"/>
              </a:rPr>
              <a:t>       </a:t>
            </a:r>
            <a:r>
              <a:rPr lang="zh-CN" altLang="en-US" sz="2400" b="1" dirty="0">
                <a:ea typeface="楷体_GB2312" pitchFamily="49" charset="-122"/>
              </a:rPr>
              <a:t>直流电源，电路结构变化或交流电源</a:t>
            </a:r>
            <a:endParaRPr lang="en-US" altLang="zh-CN" sz="2400" b="1" dirty="0">
              <a:ea typeface="楷体_GB2312" pitchFamily="49" charset="-122"/>
            </a:endParaRPr>
          </a:p>
          <a:p>
            <a:endParaRPr lang="en-US" altLang="zh-CN" sz="2400" b="1" dirty="0">
              <a:ea typeface="楷体_GB2312" pitchFamily="49" charset="-122"/>
            </a:endParaRPr>
          </a:p>
          <a:p>
            <a:r>
              <a:rPr lang="en-US" altLang="zh-CN" sz="2400" b="1" dirty="0">
                <a:ea typeface="楷体_GB2312" pitchFamily="49" charset="-122"/>
              </a:rPr>
              <a:t>2. </a:t>
            </a:r>
            <a:r>
              <a:rPr lang="zh-CN" altLang="en-US" sz="2400" b="1" dirty="0">
                <a:ea typeface="楷体_GB2312" pitchFamily="49" charset="-122"/>
              </a:rPr>
              <a:t>一阶</a:t>
            </a:r>
            <a:r>
              <a:rPr lang="en-US" altLang="zh-CN" sz="2400" b="1" dirty="0">
                <a:ea typeface="楷体_GB2312" pitchFamily="49" charset="-122"/>
              </a:rPr>
              <a:t>RC</a:t>
            </a:r>
            <a:r>
              <a:rPr lang="zh-CN" altLang="en-US" sz="2400" b="1" dirty="0">
                <a:ea typeface="楷体_GB2312" pitchFamily="49" charset="-122"/>
              </a:rPr>
              <a:t>电路，或一阶</a:t>
            </a:r>
            <a:r>
              <a:rPr lang="en-US" altLang="zh-CN" sz="2400" b="1" dirty="0">
                <a:ea typeface="楷体_GB2312" pitchFamily="49" charset="-122"/>
              </a:rPr>
              <a:t>RL</a:t>
            </a:r>
            <a:r>
              <a:rPr lang="zh-CN" altLang="en-US" sz="2400" b="1" dirty="0">
                <a:ea typeface="楷体_GB2312" pitchFamily="49" charset="-122"/>
              </a:rPr>
              <a:t>电路（为什么不叫</a:t>
            </a:r>
            <a:r>
              <a:rPr lang="en-US" altLang="zh-CN" sz="2400" b="1" dirty="0">
                <a:ea typeface="楷体_GB2312" pitchFamily="49" charset="-122"/>
              </a:rPr>
              <a:t>RC</a:t>
            </a:r>
            <a:r>
              <a:rPr lang="zh-CN" altLang="en-US" sz="2400" b="1" dirty="0">
                <a:ea typeface="楷体_GB2312" pitchFamily="49" charset="-122"/>
              </a:rPr>
              <a:t>串或</a:t>
            </a:r>
            <a:r>
              <a:rPr lang="en-US" altLang="zh-CN" sz="2400" b="1" dirty="0">
                <a:ea typeface="楷体_GB2312" pitchFamily="49" charset="-122"/>
              </a:rPr>
              <a:t>RC</a:t>
            </a:r>
            <a:r>
              <a:rPr lang="zh-CN" altLang="en-US" sz="2400" b="1" dirty="0">
                <a:ea typeface="楷体_GB2312" pitchFamily="49" charset="-122"/>
              </a:rPr>
              <a:t>并？）</a:t>
            </a:r>
            <a:endParaRPr lang="en-US" altLang="zh-CN" sz="2400" b="1" dirty="0">
              <a:ea typeface="楷体_GB2312" pitchFamily="49" charset="-122"/>
            </a:endParaRPr>
          </a:p>
          <a:p>
            <a:endParaRPr lang="en-US" altLang="zh-CN" sz="2400" b="1" dirty="0">
              <a:ea typeface="楷体_GB2312" pitchFamily="49" charset="-122"/>
            </a:endParaRPr>
          </a:p>
          <a:p>
            <a:r>
              <a:rPr lang="en-US" altLang="zh-CN" sz="2400" b="1" dirty="0">
                <a:ea typeface="楷体_GB2312" pitchFamily="49" charset="-122"/>
              </a:rPr>
              <a:t>3. </a:t>
            </a:r>
            <a:r>
              <a:rPr lang="zh-CN" altLang="en-US" sz="2400" b="1" dirty="0">
                <a:ea typeface="楷体_GB2312" pitchFamily="49" charset="-122"/>
              </a:rPr>
              <a:t>耦合的两个独立一阶电路 </a:t>
            </a:r>
            <a:r>
              <a:rPr lang="en-US" altLang="zh-CN" sz="2400" b="1">
                <a:ea typeface="楷体_GB2312" pitchFamily="49" charset="-122"/>
              </a:rPr>
              <a:t>vs </a:t>
            </a:r>
            <a:r>
              <a:rPr lang="zh-CN" altLang="en-US" sz="2400" b="1">
                <a:ea typeface="楷体_GB2312" pitchFamily="49" charset="-122"/>
              </a:rPr>
              <a:t>二</a:t>
            </a:r>
            <a:r>
              <a:rPr lang="zh-CN" altLang="en-US" sz="2400" b="1" dirty="0">
                <a:ea typeface="楷体_GB2312" pitchFamily="49" charset="-122"/>
              </a:rPr>
              <a:t>阶电路</a:t>
            </a:r>
            <a:endParaRPr lang="en-US" altLang="zh-CN" sz="2400" b="1" dirty="0">
              <a:ea typeface="楷体_GB2312" pitchFamily="49" charset="-122"/>
            </a:endParaRPr>
          </a:p>
          <a:p>
            <a:endParaRPr lang="en-US" altLang="zh-CN" sz="2400" b="1" dirty="0">
              <a:ea typeface="楷体_GB2312" pitchFamily="49" charset="-122"/>
            </a:endParaRPr>
          </a:p>
          <a:p>
            <a:r>
              <a:rPr lang="en-US" altLang="zh-CN" sz="2400" b="1" dirty="0">
                <a:ea typeface="楷体_GB2312" pitchFamily="49" charset="-122"/>
              </a:rPr>
              <a:t>3. </a:t>
            </a:r>
            <a:r>
              <a:rPr lang="zh-CN" altLang="en-US" sz="2400" b="1" dirty="0">
                <a:ea typeface="楷体_GB2312" pitchFamily="49" charset="-122"/>
              </a:rPr>
              <a:t>更高阶电路</a:t>
            </a:r>
            <a:endParaRPr lang="en-US" altLang="zh-CN" sz="2400" b="1" dirty="0">
              <a:ea typeface="楷体_GB2312" pitchFamily="49" charset="-122"/>
            </a:endParaRPr>
          </a:p>
          <a:p>
            <a:pPr marL="514350" indent="-514350">
              <a:buAutoNum type="romanUcPeriod"/>
            </a:pPr>
            <a:endParaRPr lang="zh-CN" altLang="en-US" sz="2400" b="1" dirty="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26324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作业</a:t>
            </a:r>
          </a:p>
        </p:txBody>
      </p:sp>
      <p:sp>
        <p:nvSpPr>
          <p:cNvPr id="44035" name="内容占位符 2"/>
          <p:cNvSpPr>
            <a:spLocks noGrp="1"/>
          </p:cNvSpPr>
          <p:nvPr>
            <p:ph idx="1"/>
          </p:nvPr>
        </p:nvSpPr>
        <p:spPr>
          <a:xfrm>
            <a:off x="381000" y="914400"/>
            <a:ext cx="8294688" cy="5181600"/>
          </a:xfrm>
        </p:spPr>
        <p:txBody>
          <a:bodyPr/>
          <a:lstStyle/>
          <a:p>
            <a:r>
              <a:rPr lang="en-US" altLang="zh-CN" dirty="0"/>
              <a:t>8.2</a:t>
            </a:r>
            <a:r>
              <a:rPr lang="zh-CN" altLang="en-US" dirty="0"/>
              <a:t>节：</a:t>
            </a:r>
            <a:r>
              <a:rPr lang="en-US" altLang="zh-CN" dirty="0"/>
              <a:t>8-2</a:t>
            </a:r>
            <a:r>
              <a:rPr lang="zh-CN" altLang="en-US" dirty="0"/>
              <a:t>、</a:t>
            </a:r>
            <a:r>
              <a:rPr lang="en-US" altLang="zh-CN" dirty="0"/>
              <a:t>8-4</a:t>
            </a:r>
          </a:p>
          <a:p>
            <a:r>
              <a:rPr lang="en-US" altLang="zh-CN" dirty="0"/>
              <a:t>8.3</a:t>
            </a:r>
            <a:r>
              <a:rPr lang="zh-CN" altLang="en-US" dirty="0"/>
              <a:t>节：</a:t>
            </a:r>
            <a:r>
              <a:rPr lang="en-US" altLang="zh-CN" dirty="0"/>
              <a:t>8-13</a:t>
            </a:r>
            <a:r>
              <a:rPr lang="zh-CN" altLang="en-US" dirty="0"/>
              <a:t>、</a:t>
            </a:r>
            <a:r>
              <a:rPr lang="en-US" altLang="zh-CN" dirty="0"/>
              <a:t>8-18</a:t>
            </a:r>
            <a:r>
              <a:rPr lang="zh-CN" altLang="en-US" dirty="0"/>
              <a:t>，</a:t>
            </a:r>
            <a:r>
              <a:rPr lang="en-US" altLang="zh-CN" dirty="0"/>
              <a:t>8-31</a:t>
            </a:r>
          </a:p>
          <a:p>
            <a:r>
              <a:rPr lang="en-US" altLang="zh-CN" dirty="0"/>
              <a:t>8.5</a:t>
            </a:r>
            <a:r>
              <a:rPr lang="zh-CN" altLang="en-US" dirty="0"/>
              <a:t>节：</a:t>
            </a:r>
            <a:r>
              <a:rPr lang="en-US" altLang="zh-CN" dirty="0"/>
              <a:t>8-37</a:t>
            </a:r>
          </a:p>
          <a:p>
            <a:r>
              <a:rPr lang="en-US" altLang="zh-CN" dirty="0"/>
              <a:t>8.6</a:t>
            </a:r>
            <a:r>
              <a:rPr lang="zh-CN" altLang="en-US" dirty="0"/>
              <a:t>节：</a:t>
            </a:r>
            <a:r>
              <a:rPr lang="en-US" altLang="zh-CN" dirty="0"/>
              <a:t>8-41</a:t>
            </a:r>
          </a:p>
          <a:p>
            <a:r>
              <a:rPr lang="en-US" altLang="zh-CN" dirty="0"/>
              <a:t>8.7</a:t>
            </a:r>
            <a:r>
              <a:rPr lang="zh-CN" altLang="en-US" dirty="0"/>
              <a:t>节：</a:t>
            </a:r>
            <a:r>
              <a:rPr lang="en-US" altLang="zh-CN" dirty="0"/>
              <a:t>8-48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04BC380-5849-4E82-9448-222F2C781241}" type="datetime1">
              <a:rPr lang="zh-CN" altLang="en-US" smtClean="0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BECC24-E164-4786-A8C5-2CB7D75106FC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1991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572536" y="1627219"/>
            <a:ext cx="8094180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时间常数</a:t>
            </a:r>
            <a:r>
              <a:rPr kumimoji="1" lang="zh-CN" altLang="en-US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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 的大小反映了电路过渡过程时间的长短</a:t>
            </a:r>
          </a:p>
        </p:txBody>
      </p:sp>
      <p:sp>
        <p:nvSpPr>
          <p:cNvPr id="77827" name="Rectangle 3"/>
          <p:cNvSpPr>
            <a:spLocks noChangeArrowheads="1"/>
          </p:cNvSpPr>
          <p:nvPr/>
        </p:nvSpPr>
        <p:spPr bwMode="auto">
          <a:xfrm>
            <a:off x="900113" y="620713"/>
            <a:ext cx="1728787" cy="6413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90000" tIns="46800" rIns="90000" bIns="46800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36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</a:t>
            </a:r>
            <a:r>
              <a:rPr kumimoji="1" lang="en-US" altLang="zh-CN" sz="36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= </a:t>
            </a:r>
            <a:r>
              <a:rPr kumimoji="1" lang="en-US" altLang="zh-CN" sz="36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RC</a:t>
            </a:r>
          </a:p>
        </p:txBody>
      </p:sp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827088" y="2317781"/>
            <a:ext cx="3674702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</a:t>
            </a:r>
            <a:r>
              <a:rPr kumimoji="1"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大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→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过渡过程时间长</a:t>
            </a:r>
          </a:p>
        </p:txBody>
      </p:sp>
      <p:sp>
        <p:nvSpPr>
          <p:cNvPr id="77830" name="Text Box 6"/>
          <p:cNvSpPr txBox="1">
            <a:spLocks noChangeArrowheads="1"/>
          </p:cNvSpPr>
          <p:nvPr/>
        </p:nvSpPr>
        <p:spPr bwMode="auto">
          <a:xfrm>
            <a:off x="827088" y="2922619"/>
            <a:ext cx="3766072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i="1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 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小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→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过渡过程时间短</a:t>
            </a:r>
          </a:p>
        </p:txBody>
      </p:sp>
      <p:sp>
        <p:nvSpPr>
          <p:cNvPr id="77833" name="Text Box 9"/>
          <p:cNvSpPr txBox="1">
            <a:spLocks noChangeArrowheads="1"/>
          </p:cNvSpPr>
          <p:nvPr/>
        </p:nvSpPr>
        <p:spPr bwMode="auto">
          <a:xfrm>
            <a:off x="3203575" y="3643344"/>
            <a:ext cx="3024188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电压初值一定：</a:t>
            </a:r>
          </a:p>
        </p:txBody>
      </p:sp>
      <p:sp>
        <p:nvSpPr>
          <p:cNvPr id="77834" name="Text Box 10"/>
          <p:cNvSpPr txBox="1">
            <a:spLocks noChangeArrowheads="1"/>
          </p:cNvSpPr>
          <p:nvPr/>
        </p:nvSpPr>
        <p:spPr bwMode="auto">
          <a:xfrm>
            <a:off x="490538" y="5154028"/>
            <a:ext cx="6374159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kumimoji="1"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大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（</a:t>
            </a:r>
            <a:r>
              <a:rPr kumimoji="1" lang="en-US" altLang="zh-CN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C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一定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）   </a:t>
            </a:r>
            <a:r>
              <a:rPr kumimoji="1"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en-US" altLang="zh-CN" sz="3200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kumimoji="1" lang="en-US" altLang="zh-CN" sz="3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=u/R</a:t>
            </a:r>
            <a:r>
              <a:rPr kumimoji="1"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   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放电电流小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6711401" y="4766996"/>
            <a:ext cx="2138139" cy="612668"/>
            <a:chOff x="4259" y="2829"/>
            <a:chExt cx="1312" cy="306"/>
          </a:xfrm>
        </p:grpSpPr>
        <p:sp>
          <p:nvSpPr>
            <p:cNvPr id="25634" name="AutoShape 12"/>
            <p:cNvSpPr>
              <a:spLocks/>
            </p:cNvSpPr>
            <p:nvPr/>
          </p:nvSpPr>
          <p:spPr bwMode="auto">
            <a:xfrm>
              <a:off x="4259" y="2829"/>
              <a:ext cx="101" cy="306"/>
            </a:xfrm>
            <a:prstGeom prst="rightBrace">
              <a:avLst>
                <a:gd name="adj1" fmla="val 108333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tIns="46800" rIns="90000" bIns="46800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635" name="Text Box 13"/>
            <p:cNvSpPr txBox="1">
              <a:spLocks noChangeArrowheads="1"/>
            </p:cNvSpPr>
            <p:nvPr/>
          </p:nvSpPr>
          <p:spPr bwMode="auto">
            <a:xfrm>
              <a:off x="4353" y="2845"/>
              <a:ext cx="1218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放电时间长</a:t>
              </a:r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5578048" y="2062163"/>
            <a:ext cx="2913488" cy="2216150"/>
            <a:chOff x="3667" y="1123"/>
            <a:chExt cx="1447" cy="1066"/>
          </a:xfrm>
        </p:grpSpPr>
        <p:sp>
          <p:nvSpPr>
            <p:cNvPr id="25623" name="Line 15"/>
            <p:cNvSpPr>
              <a:spLocks noChangeShapeType="1"/>
            </p:cNvSpPr>
            <p:nvPr/>
          </p:nvSpPr>
          <p:spPr bwMode="auto">
            <a:xfrm>
              <a:off x="3759" y="1920"/>
              <a:ext cx="134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24" name="Line 16"/>
            <p:cNvSpPr>
              <a:spLocks noChangeShapeType="1"/>
            </p:cNvSpPr>
            <p:nvPr/>
          </p:nvSpPr>
          <p:spPr bwMode="auto">
            <a:xfrm flipV="1">
              <a:off x="3951" y="1200"/>
              <a:ext cx="0" cy="9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25" name="Freeform 17"/>
            <p:cNvSpPr>
              <a:spLocks/>
            </p:cNvSpPr>
            <p:nvPr/>
          </p:nvSpPr>
          <p:spPr bwMode="auto">
            <a:xfrm>
              <a:off x="3936" y="1440"/>
              <a:ext cx="1041" cy="288"/>
            </a:xfrm>
            <a:custGeom>
              <a:avLst/>
              <a:gdLst>
                <a:gd name="T0" fmla="*/ 0 w 1008"/>
                <a:gd name="T1" fmla="*/ 0 h 432"/>
                <a:gd name="T2" fmla="*/ 240 w 1008"/>
                <a:gd name="T3" fmla="*/ 240 h 432"/>
                <a:gd name="T4" fmla="*/ 672 w 1008"/>
                <a:gd name="T5" fmla="*/ 384 h 432"/>
                <a:gd name="T6" fmla="*/ 1008 w 1008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8"/>
                <a:gd name="T13" fmla="*/ 0 h 432"/>
                <a:gd name="T14" fmla="*/ 1008 w 100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8" h="432">
                  <a:moveTo>
                    <a:pt x="0" y="0"/>
                  </a:moveTo>
                  <a:cubicBezTo>
                    <a:pt x="64" y="88"/>
                    <a:pt x="128" y="176"/>
                    <a:pt x="240" y="240"/>
                  </a:cubicBezTo>
                  <a:cubicBezTo>
                    <a:pt x="352" y="304"/>
                    <a:pt x="544" y="352"/>
                    <a:pt x="672" y="384"/>
                  </a:cubicBezTo>
                  <a:cubicBezTo>
                    <a:pt x="800" y="416"/>
                    <a:pt x="952" y="424"/>
                    <a:pt x="1008" y="432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26" name="Text Box 18"/>
            <p:cNvSpPr txBox="1">
              <a:spLocks noChangeArrowheads="1"/>
            </p:cNvSpPr>
            <p:nvPr/>
          </p:nvSpPr>
          <p:spPr bwMode="auto">
            <a:xfrm>
              <a:off x="3667" y="1363"/>
              <a:ext cx="28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7" name="Text Box 19"/>
            <p:cNvSpPr txBox="1">
              <a:spLocks noChangeArrowheads="1"/>
            </p:cNvSpPr>
            <p:nvPr/>
          </p:nvSpPr>
          <p:spPr bwMode="auto">
            <a:xfrm>
              <a:off x="4974" y="1939"/>
              <a:ext cx="14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8" name="Text Box 20"/>
            <p:cNvSpPr txBox="1">
              <a:spLocks noChangeArrowheads="1"/>
            </p:cNvSpPr>
            <p:nvPr/>
          </p:nvSpPr>
          <p:spPr bwMode="auto">
            <a:xfrm>
              <a:off x="4018" y="1123"/>
              <a:ext cx="23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5629" name="Text Box 21"/>
            <p:cNvSpPr txBox="1">
              <a:spLocks noChangeArrowheads="1"/>
            </p:cNvSpPr>
            <p:nvPr/>
          </p:nvSpPr>
          <p:spPr bwMode="auto">
            <a:xfrm>
              <a:off x="3774" y="1891"/>
              <a:ext cx="18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5630" name="Line 22"/>
            <p:cNvSpPr>
              <a:spLocks noChangeShapeType="1"/>
            </p:cNvSpPr>
            <p:nvPr/>
          </p:nvSpPr>
          <p:spPr bwMode="auto">
            <a:xfrm>
              <a:off x="3888" y="1440"/>
              <a:ext cx="96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31" name="Freeform 23"/>
            <p:cNvSpPr>
              <a:spLocks/>
            </p:cNvSpPr>
            <p:nvPr/>
          </p:nvSpPr>
          <p:spPr bwMode="auto">
            <a:xfrm>
              <a:off x="3936" y="1440"/>
              <a:ext cx="768" cy="432"/>
            </a:xfrm>
            <a:custGeom>
              <a:avLst/>
              <a:gdLst>
                <a:gd name="T0" fmla="*/ 0 w 1008"/>
                <a:gd name="T1" fmla="*/ 0 h 432"/>
                <a:gd name="T2" fmla="*/ 240 w 1008"/>
                <a:gd name="T3" fmla="*/ 240 h 432"/>
                <a:gd name="T4" fmla="*/ 672 w 1008"/>
                <a:gd name="T5" fmla="*/ 384 h 432"/>
                <a:gd name="T6" fmla="*/ 1008 w 1008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8"/>
                <a:gd name="T13" fmla="*/ 0 h 432"/>
                <a:gd name="T14" fmla="*/ 1008 w 100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8" h="432">
                  <a:moveTo>
                    <a:pt x="0" y="0"/>
                  </a:moveTo>
                  <a:cubicBezTo>
                    <a:pt x="64" y="88"/>
                    <a:pt x="128" y="176"/>
                    <a:pt x="240" y="240"/>
                  </a:cubicBezTo>
                  <a:cubicBezTo>
                    <a:pt x="352" y="304"/>
                    <a:pt x="544" y="352"/>
                    <a:pt x="672" y="384"/>
                  </a:cubicBezTo>
                  <a:cubicBezTo>
                    <a:pt x="800" y="416"/>
                    <a:pt x="952" y="424"/>
                    <a:pt x="1008" y="432"/>
                  </a:cubicBezTo>
                </a:path>
              </a:pathLst>
            </a:custGeom>
            <a:noFill/>
            <a:ln w="28575">
              <a:solidFill>
                <a:srgbClr val="00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5632" name="Text Box 24"/>
            <p:cNvSpPr txBox="1">
              <a:spLocks noChangeArrowheads="1"/>
            </p:cNvSpPr>
            <p:nvPr/>
          </p:nvSpPr>
          <p:spPr bwMode="auto">
            <a:xfrm>
              <a:off x="4249" y="1890"/>
              <a:ext cx="39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</a:t>
              </a:r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</a:t>
              </a:r>
              <a:r>
                <a:rPr kumimoji="1" lang="zh-CN" altLang="en-US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小</a:t>
              </a:r>
            </a:p>
          </p:txBody>
        </p:sp>
        <p:sp>
          <p:nvSpPr>
            <p:cNvPr id="25633" name="Text Box 25"/>
            <p:cNvSpPr txBox="1">
              <a:spLocks noChangeArrowheads="1"/>
            </p:cNvSpPr>
            <p:nvPr/>
          </p:nvSpPr>
          <p:spPr bwMode="auto">
            <a:xfrm>
              <a:off x="4633" y="1410"/>
              <a:ext cx="391" cy="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</a:t>
              </a:r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</a:t>
              </a:r>
              <a:r>
                <a:rPr kumimoji="1" lang="zh-CN" altLang="en-US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大</a:t>
              </a:r>
            </a:p>
          </p:txBody>
        </p:sp>
      </p:grpSp>
      <p:sp>
        <p:nvSpPr>
          <p:cNvPr id="77850" name="Text Box 26"/>
          <p:cNvSpPr txBox="1">
            <a:spLocks noChangeArrowheads="1"/>
          </p:cNvSpPr>
          <p:nvPr/>
        </p:nvSpPr>
        <p:spPr bwMode="auto">
          <a:xfrm>
            <a:off x="450444" y="4433303"/>
            <a:ext cx="5930126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en-US" altLang="zh-CN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C</a:t>
            </a:r>
            <a:r>
              <a:rPr kumimoji="1" lang="en-US" altLang="zh-CN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大</a:t>
            </a: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（</a:t>
            </a:r>
            <a:r>
              <a:rPr kumimoji="1" lang="en-US" altLang="zh-CN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一定</a:t>
            </a: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）    </a:t>
            </a:r>
            <a:r>
              <a:rPr kumimoji="1" lang="en-US" altLang="zh-CN" sz="32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W</a:t>
            </a:r>
            <a:r>
              <a:rPr kumimoji="1" lang="en-US" altLang="zh-CN" sz="3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</a:t>
            </a:r>
            <a:r>
              <a:rPr kumimoji="1" lang="en-US" altLang="zh-CN" sz="3200" b="0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Cu</a:t>
            </a:r>
            <a:r>
              <a:rPr kumimoji="1" lang="en-US" altLang="zh-CN" sz="3200" b="0" baseline="30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kumimoji="1" lang="en-US" altLang="zh-CN" sz="3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/2</a:t>
            </a:r>
            <a:r>
              <a:rPr kumimoji="1"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 </a:t>
            </a: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储能大</a:t>
            </a:r>
          </a:p>
        </p:txBody>
      </p:sp>
      <p:graphicFrame>
        <p:nvGraphicFramePr>
          <p:cNvPr id="77851" name="Object 27"/>
          <p:cNvGraphicFramePr>
            <a:graphicFrameLocks noChangeAspect="1"/>
          </p:cNvGraphicFramePr>
          <p:nvPr/>
        </p:nvGraphicFramePr>
        <p:xfrm>
          <a:off x="3276600" y="476250"/>
          <a:ext cx="2576513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31" name="公式" r:id="rId3" imgW="1143000" imgH="444240" progId="Equation.3">
                  <p:embed/>
                </p:oleObj>
              </mc:Choice>
              <mc:Fallback>
                <p:oleObj name="公式" r:id="rId3" imgW="1143000" imgH="444240" progId="Equation.3">
                  <p:embed/>
                  <p:pic>
                    <p:nvPicPr>
                      <p:cNvPr id="77851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76250"/>
                        <a:ext cx="2576513" cy="99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52" name="Text Box 28"/>
          <p:cNvSpPr txBox="1">
            <a:spLocks noChangeArrowheads="1"/>
          </p:cNvSpPr>
          <p:nvPr/>
        </p:nvSpPr>
        <p:spPr bwMode="auto">
          <a:xfrm>
            <a:off x="611188" y="3717925"/>
            <a:ext cx="1871662" cy="519113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>
                <a:solidFill>
                  <a:schemeClr val="bg1"/>
                </a:solidFill>
              </a:rPr>
              <a:t>物理含义</a:t>
            </a:r>
          </a:p>
        </p:txBody>
      </p:sp>
      <p:sp>
        <p:nvSpPr>
          <p:cNvPr id="77853" name="AutoShape 29"/>
          <p:cNvSpPr>
            <a:spLocks noChangeArrowheads="1"/>
          </p:cNvSpPr>
          <p:nvPr/>
        </p:nvSpPr>
        <p:spPr bwMode="auto">
          <a:xfrm>
            <a:off x="2627313" y="3862388"/>
            <a:ext cx="647700" cy="2159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00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65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7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7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7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778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7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7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7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7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7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77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000"/>
                                        <p:tgtEl>
                                          <p:spTgt spid="778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2000"/>
                                        <p:tgtEl>
                                          <p:spTgt spid="778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77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6" grpId="0" build="p" autoUpdateAnimBg="0"/>
      <p:bldP spid="77827" grpId="0" animBg="1"/>
      <p:bldP spid="77829" grpId="0"/>
      <p:bldP spid="77830" grpId="0"/>
      <p:bldP spid="77833" grpId="0" build="p" autoUpdateAnimBg="0"/>
      <p:bldP spid="77834" grpId="0" build="p" autoUpdateAnimBg="0"/>
      <p:bldP spid="77850" grpId="0" build="p" autoUpdateAnimBg="0"/>
      <p:bldP spid="77852" grpId="0" animBg="1"/>
      <p:bldP spid="7785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52DE4-C92A-452C-ACC8-2C1AD4B0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本章学习重点、难点及注意事项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54F990-D14B-49A3-A479-D3DDBCB78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8583488" cy="5538936"/>
          </a:xfrm>
        </p:spPr>
        <p:txBody>
          <a:bodyPr/>
          <a:lstStyle/>
          <a:p>
            <a:r>
              <a:rPr lang="zh-CN" altLang="en-US" dirty="0"/>
              <a:t>对一阶</a:t>
            </a:r>
            <a:r>
              <a:rPr lang="en-US" altLang="zh-CN" dirty="0"/>
              <a:t>RC</a:t>
            </a:r>
            <a:r>
              <a:rPr lang="zh-CN" altLang="en-US" dirty="0"/>
              <a:t>电路和一阶</a:t>
            </a:r>
            <a:r>
              <a:rPr lang="en-US" altLang="zh-CN" dirty="0"/>
              <a:t>RL</a:t>
            </a:r>
            <a:r>
              <a:rPr lang="zh-CN" altLang="en-US" dirty="0"/>
              <a:t>电路的零输入响应，零状态响应，全响应等基本概念及之间关系的熟练掌握</a:t>
            </a:r>
            <a:endParaRPr lang="en-US" altLang="zh-CN" dirty="0"/>
          </a:p>
          <a:p>
            <a:r>
              <a:rPr lang="zh-CN" altLang="en-US" dirty="0"/>
              <a:t>对利用三要素计算方法的熟练掌握</a:t>
            </a:r>
            <a:endParaRPr lang="en-US" altLang="zh-CN" dirty="0"/>
          </a:p>
          <a:p>
            <a:r>
              <a:rPr lang="zh-CN" altLang="en-US" dirty="0"/>
              <a:t>其本质均为常系数微分方程（齐次和非齐次）的解</a:t>
            </a:r>
            <a:endParaRPr lang="en-US" altLang="zh-CN" dirty="0"/>
          </a:p>
          <a:p>
            <a:r>
              <a:rPr lang="zh-CN" altLang="en-US" dirty="0"/>
              <a:t>充分检验对之前电阻电路的内容的学习（端口电压，电流与等效电阻等）</a:t>
            </a:r>
            <a:endParaRPr lang="en-US" altLang="zh-CN" dirty="0"/>
          </a:p>
          <a:p>
            <a:r>
              <a:rPr lang="zh-CN" altLang="en-US" dirty="0"/>
              <a:t>对一阶电路时间常数的简单记忆（</a:t>
            </a:r>
            <a:r>
              <a:rPr lang="en-US" altLang="zh-CN" dirty="0"/>
              <a:t>RC</a:t>
            </a:r>
            <a:r>
              <a:rPr lang="zh-CN" altLang="en-US" dirty="0"/>
              <a:t>和</a:t>
            </a:r>
            <a:r>
              <a:rPr lang="en-US" altLang="zh-CN" dirty="0"/>
              <a:t>GL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阶跃响应与冲击响应之间的关系</a:t>
            </a:r>
            <a:endParaRPr lang="en-US" altLang="zh-CN" dirty="0"/>
          </a:p>
          <a:p>
            <a:r>
              <a:rPr lang="zh-CN" altLang="en-US" dirty="0"/>
              <a:t>有不少名词和概念，需正确理解</a:t>
            </a:r>
            <a:endParaRPr lang="en-US" altLang="zh-CN" dirty="0"/>
          </a:p>
          <a:p>
            <a:r>
              <a:rPr lang="zh-CN" altLang="en-US" dirty="0"/>
              <a:t>连续换路</a:t>
            </a:r>
            <a:r>
              <a:rPr lang="en-US" altLang="zh-CN" dirty="0"/>
              <a:t>vs</a:t>
            </a:r>
            <a:r>
              <a:rPr lang="zh-CN" altLang="en-US" dirty="0"/>
              <a:t>跳变换路</a:t>
            </a:r>
            <a:r>
              <a:rPr lang="en-US" altLang="zh-CN" dirty="0"/>
              <a:t>[</a:t>
            </a:r>
            <a:r>
              <a:rPr lang="zh-CN" altLang="en-US" dirty="0"/>
              <a:t>不连续换路，不作要求</a:t>
            </a:r>
            <a:r>
              <a:rPr lang="en-US" altLang="zh-CN" dirty="0"/>
              <a:t>]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09768F-34DA-41A9-94F4-2D001936D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04BC380-5849-4E82-9448-222F2C781241}" type="datetime1">
              <a:rPr lang="zh-CN" altLang="en-US" smtClean="0"/>
              <a:pPr>
                <a:defRPr/>
              </a:pPr>
              <a:t>2021/4/16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5193D2-9C53-4B24-B33C-35265857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9EA4C5-E2C7-4FE4-B1EF-8B34620A8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1A18AD-0A7C-4FD4-B788-CBCE68555FE7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69849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D30FCD-CA4C-4EF9-B4A4-889A03296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67AB18-34C9-4D5A-875D-BD1CAECB51F7}" type="datetime1">
              <a:rPr lang="zh-CN" altLang="en-US" smtClean="0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3956F58-E70F-4A0F-937F-10364CB3F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324495-3F6A-4CC3-9D6B-65821DDA1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61F96-7CCE-4CED-9590-79D24BD4E88E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D6419AB-CAF7-4008-AD5E-2CAEC57FD32C}"/>
                  </a:ext>
                </a:extLst>
              </p:cNvPr>
              <p:cNvSpPr txBox="1"/>
              <p:nvPr/>
            </p:nvSpPr>
            <p:spPr>
              <a:xfrm>
                <a:off x="611560" y="332656"/>
                <a:ext cx="8136904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dirty="0"/>
                  <a:t>三要素法具体计算步骤：</a:t>
                </a:r>
                <a:endParaRPr lang="en-US" altLang="zh-CN" sz="3600" dirty="0"/>
              </a:p>
              <a:p>
                <a:endParaRPr lang="en-US" altLang="zh-CN" sz="3600" dirty="0"/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zh-CN" altLang="en-US" sz="2800" dirty="0">
                    <a:solidFill>
                      <a:srgbClr val="FF0000"/>
                    </a:solidFill>
                  </a:rPr>
                  <a:t>认真观察电路及其变化</a:t>
                </a:r>
                <a:endParaRPr lang="en-US" altLang="zh-CN" sz="2800" dirty="0">
                  <a:solidFill>
                    <a:srgbClr val="FF0000"/>
                  </a:solidFill>
                </a:endParaRP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endParaRPr lang="en-US" altLang="zh-CN" sz="2800" dirty="0"/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zh-CN" altLang="en-US" sz="2800" dirty="0"/>
                  <a:t>针对换路前电路，计算初始值（通常为连续换路，电容电压，电感电流）：</a:t>
                </a:r>
                <a:r>
                  <a:rPr lang="en-US" altLang="zh-CN" sz="2800" dirty="0"/>
                  <a:t> 0</a:t>
                </a:r>
                <a:r>
                  <a:rPr lang="zh-CN" altLang="en-US" sz="2800" baseline="-25000" dirty="0"/>
                  <a:t>－</a:t>
                </a:r>
                <a:r>
                  <a:rPr lang="en-US" altLang="zh-CN" sz="2800" dirty="0"/>
                  <a:t> =&gt; 0</a:t>
                </a:r>
                <a:r>
                  <a:rPr lang="en-US" altLang="zh-CN" sz="2800" baseline="-25000" dirty="0"/>
                  <a:t>+ </a:t>
                </a:r>
                <a:endParaRPr lang="en-US" altLang="zh-CN" sz="2800" dirty="0"/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endParaRPr lang="en-US" altLang="zh-CN" sz="2800" dirty="0"/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zh-CN" altLang="en-US" sz="2800" dirty="0"/>
                  <a:t>针对换路后电路，计算时间常数：关键为等效电阻计算</a:t>
                </a:r>
                <a:endParaRPr lang="en-US" altLang="zh-CN" sz="2800" dirty="0"/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endParaRPr lang="en-US" altLang="zh-CN" sz="2800" dirty="0"/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zh-CN" altLang="en-US" sz="2800" dirty="0"/>
                  <a:t>针对换路后电路，计算稳态值</a:t>
                </a:r>
                <a:r>
                  <a:rPr lang="en-US" altLang="zh-CN" sz="2800" dirty="0"/>
                  <a:t>: 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D6419AB-CAF7-4008-AD5E-2CAEC57FD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32656"/>
                <a:ext cx="8136904" cy="5078313"/>
              </a:xfrm>
              <a:prstGeom prst="rect">
                <a:avLst/>
              </a:prstGeom>
              <a:blipFill>
                <a:blip r:embed="rId2"/>
                <a:stretch>
                  <a:fillRect l="-2247" t="-2401" r="-1199" b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9855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EB43CB-9EB4-4CDE-821D-867E5D1BB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67AB18-34C9-4D5A-875D-BD1CAECB51F7}" type="datetime1">
              <a:rPr lang="zh-CN" altLang="en-US" smtClean="0"/>
              <a:pPr>
                <a:defRPr/>
              </a:pPr>
              <a:t>2021/4/16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EBF933-8FFE-4103-A36E-46EB070BA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F0C386-133B-42EB-94BB-7F38DEA9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61F96-7CCE-4CED-9590-79D24BD4E88E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058090-B7B2-46B3-92CE-E8A8B0820ECA}"/>
              </a:ext>
            </a:extLst>
          </p:cNvPr>
          <p:cNvSpPr txBox="1"/>
          <p:nvPr/>
        </p:nvSpPr>
        <p:spPr>
          <a:xfrm>
            <a:off x="1110104" y="980728"/>
            <a:ext cx="439735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3200" dirty="0"/>
              <a:t>对时间常数的记忆：</a:t>
            </a:r>
            <a:endParaRPr lang="en-US" altLang="zh-CN" sz="3200" dirty="0"/>
          </a:p>
          <a:p>
            <a:pPr marL="514350" indent="-514350">
              <a:buAutoNum type="arabicPeriod"/>
            </a:pPr>
            <a:endParaRPr lang="en-US" altLang="zh-CN" sz="3200" dirty="0"/>
          </a:p>
          <a:p>
            <a:pPr marL="514350" indent="-514350">
              <a:buAutoNum type="arabicPeriod"/>
            </a:pPr>
            <a:endParaRPr lang="en-US" altLang="zh-CN" sz="3200" dirty="0"/>
          </a:p>
          <a:p>
            <a:pPr marL="514350" indent="-514350">
              <a:buAutoNum type="arabicPeriod"/>
            </a:pPr>
            <a:endParaRPr lang="en-US" altLang="zh-CN" sz="3200" dirty="0"/>
          </a:p>
          <a:p>
            <a:pPr marL="514350" indent="-514350">
              <a:buAutoNum type="arabicPeriod"/>
            </a:pPr>
            <a:endParaRPr lang="en-US" altLang="zh-CN" sz="3200" dirty="0"/>
          </a:p>
          <a:p>
            <a:pPr marL="514350" indent="-514350">
              <a:buAutoNum type="arabicPeriod"/>
            </a:pPr>
            <a:endParaRPr lang="en-US" altLang="zh-CN" sz="3200" dirty="0"/>
          </a:p>
          <a:p>
            <a:pPr marL="514350" indent="-514350">
              <a:buAutoNum type="arabicPeriod"/>
            </a:pPr>
            <a:endParaRPr lang="en-US" altLang="zh-CN" sz="3200" dirty="0"/>
          </a:p>
          <a:p>
            <a:pPr marL="514350" indent="-514350">
              <a:buAutoNum type="arabicPeriod"/>
            </a:pPr>
            <a:r>
              <a:rPr lang="zh-CN" altLang="en-US" sz="3200" dirty="0"/>
              <a:t>全响应公式：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A74E08-E28D-4F92-83B0-1EA3EC7D4AAC}"/>
              </a:ext>
            </a:extLst>
          </p:cNvPr>
          <p:cNvSpPr/>
          <p:nvPr/>
        </p:nvSpPr>
        <p:spPr>
          <a:xfrm>
            <a:off x="2771800" y="1772816"/>
            <a:ext cx="22108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3600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  = R     C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B67F7E-66B2-4443-A3FF-E682AA9AE56C}"/>
              </a:ext>
            </a:extLst>
          </p:cNvPr>
          <p:cNvSpPr/>
          <p:nvPr/>
        </p:nvSpPr>
        <p:spPr>
          <a:xfrm>
            <a:off x="2839002" y="2994051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</a:t>
            </a:r>
            <a:r>
              <a:rPr lang="en-US" altLang="zh-CN" sz="3600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 = </a:t>
            </a:r>
            <a:r>
              <a:rPr lang="en-US" altLang="zh-CN" sz="3600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G     L</a:t>
            </a:r>
            <a:endParaRPr lang="zh-CN" altLang="en-US" sz="3600" dirty="0"/>
          </a:p>
        </p:txBody>
      </p:sp>
      <p:graphicFrame>
        <p:nvGraphicFramePr>
          <p:cNvPr id="8" name="Object 50">
            <a:extLst>
              <a:ext uri="{FF2B5EF4-FFF2-40B4-BE49-F238E27FC236}">
                <a16:creationId xmlns:a16="http://schemas.microsoft.com/office/drawing/2014/main" id="{A4AA7695-8391-498A-B306-E2B12FDF627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75656" y="4860477"/>
          <a:ext cx="500380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01" name="公式" r:id="rId3" imgW="2070100" imgH="406400" progId="Equation.3">
                  <p:embed/>
                </p:oleObj>
              </mc:Choice>
              <mc:Fallback>
                <p:oleObj name="公式" r:id="rId3" imgW="2070100" imgH="406400" progId="Equation.3">
                  <p:embed/>
                  <p:pic>
                    <p:nvPicPr>
                      <p:cNvPr id="8" name="Object 50">
                        <a:extLst>
                          <a:ext uri="{FF2B5EF4-FFF2-40B4-BE49-F238E27FC236}">
                            <a16:creationId xmlns:a16="http://schemas.microsoft.com/office/drawing/2014/main" id="{A4AA7695-8391-498A-B306-E2B12FDF62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4860477"/>
                        <a:ext cx="5003800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8831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/>
          <p:cNvSpPr txBox="1">
            <a:spLocks noChangeArrowheads="1"/>
          </p:cNvSpPr>
          <p:nvPr/>
        </p:nvSpPr>
        <p:spPr bwMode="auto">
          <a:xfrm>
            <a:off x="684213" y="4005263"/>
            <a:ext cx="8064500" cy="1599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>
                <a:srgbClr val="FFFF00"/>
              </a:buClr>
            </a:pPr>
            <a:r>
              <a:rPr kumimoji="1" lang="en-US" altLang="zh-CN" b="0" dirty="0">
                <a:solidFill>
                  <a:schemeClr val="tx1"/>
                </a:solidFill>
                <a:sym typeface="Symbol" panose="05050102010706020507" pitchFamily="18" charset="2"/>
              </a:rPr>
              <a:t>a</a:t>
            </a:r>
            <a:r>
              <a:rPr kumimoji="1" lang="en-US" altLang="zh-CN" dirty="0">
                <a:solidFill>
                  <a:schemeClr val="tx1"/>
                </a:solidFill>
                <a:sym typeface="Symbol" panose="05050102010706020507" pitchFamily="18" charset="2"/>
              </a:rPr>
              <a:t>. </a:t>
            </a:r>
            <a:r>
              <a:rPr kumimoji="1" lang="en-US" altLang="zh-CN" i="1" dirty="0">
                <a:solidFill>
                  <a:srgbClr val="FF0000"/>
                </a:solidFill>
                <a:ea typeface="仿宋_GB2312" pitchFamily="49" charset="-122"/>
                <a:sym typeface="Symbol" panose="05050102010706020507" pitchFamily="18" charset="2"/>
              </a:rPr>
              <a:t></a:t>
            </a:r>
            <a:r>
              <a:rPr kumimoji="1" lang="en-US" altLang="zh-CN" i="1" dirty="0">
                <a:solidFill>
                  <a:schemeClr val="tx1"/>
                </a:solidFill>
                <a:ea typeface="仿宋_GB2312" pitchFamily="49" charset="-122"/>
                <a:sym typeface="Symbol" panose="05050102010706020507" pitchFamily="18" charset="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ea typeface="仿宋_GB2312" pitchFamily="49" charset="-122"/>
                <a:sym typeface="Symbol" panose="05050102010706020507" pitchFamily="18" charset="2"/>
              </a:rPr>
              <a:t>:</a:t>
            </a:r>
            <a:r>
              <a:rPr kumimoji="1" lang="zh-CN" altLang="en-US" dirty="0">
                <a:solidFill>
                  <a:schemeClr val="tx1"/>
                </a:solidFill>
                <a:sym typeface="Symbol" panose="05050102010706020507" pitchFamily="18" charset="2"/>
              </a:rPr>
              <a:t>电容电压衰减到原来电压</a:t>
            </a:r>
            <a:r>
              <a:rPr kumimoji="1" lang="en-US" altLang="zh-CN" b="0" dirty="0">
                <a:solidFill>
                  <a:srgbClr val="FF0000"/>
                </a:solidFill>
                <a:ea typeface="仿宋_GB2312" pitchFamily="49" charset="-122"/>
                <a:sym typeface="Symbol" panose="05050102010706020507" pitchFamily="18" charset="2"/>
              </a:rPr>
              <a:t>36.8%</a:t>
            </a:r>
            <a:r>
              <a:rPr kumimoji="1" lang="zh-CN" altLang="en-US" b="0" dirty="0">
                <a:solidFill>
                  <a:srgbClr val="FF0000"/>
                </a:solidFill>
                <a:ea typeface="仿宋_GB2312" pitchFamily="49" charset="-122"/>
                <a:sym typeface="Symbol" panose="05050102010706020507" pitchFamily="18" charset="2"/>
              </a:rPr>
              <a:t>（</a:t>
            </a:r>
            <a:r>
              <a:rPr lang="en-US" altLang="zh-CN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baseline="-25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aseline="30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-1 </a:t>
            </a:r>
            <a:r>
              <a:rPr kumimoji="1" lang="zh-CN" altLang="en-US" b="0" dirty="0">
                <a:solidFill>
                  <a:srgbClr val="FF0000"/>
                </a:solidFill>
                <a:ea typeface="仿宋_GB2312" pitchFamily="49" charset="-122"/>
                <a:sym typeface="Symbol" panose="05050102010706020507" pitchFamily="18" charset="2"/>
              </a:rPr>
              <a:t>）</a:t>
            </a:r>
            <a:r>
              <a:rPr kumimoji="1" lang="zh-CN" altLang="en-US" dirty="0">
                <a:solidFill>
                  <a:schemeClr val="tx1"/>
                </a:solidFill>
                <a:sym typeface="Symbol" panose="05050102010706020507" pitchFamily="18" charset="2"/>
              </a:rPr>
              <a:t>所需的时间。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工程上认为</a:t>
            </a:r>
            <a:r>
              <a:rPr kumimoji="1" lang="en-US" altLang="zh-CN" dirty="0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, 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经过 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b="0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</a:t>
            </a:r>
            <a:r>
              <a:rPr kumimoji="1"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－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5</a:t>
            </a:r>
            <a:r>
              <a:rPr kumimoji="1" lang="en-US" altLang="zh-CN" b="0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</a:t>
            </a:r>
            <a:r>
              <a:rPr kumimoji="1"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  <a:r>
              <a:rPr kumimoji="1" lang="en-US" altLang="zh-CN" dirty="0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 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  <a:sym typeface="Symbol" panose="05050102010706020507" pitchFamily="18" charset="2"/>
              </a:rPr>
              <a:t>过渡过程结束。</a:t>
            </a:r>
          </a:p>
        </p:txBody>
      </p:sp>
      <p:sp>
        <p:nvSpPr>
          <p:cNvPr id="110625" name="Text Box 33"/>
          <p:cNvSpPr txBox="1">
            <a:spLocks noChangeArrowheads="1"/>
          </p:cNvSpPr>
          <p:nvPr/>
        </p:nvSpPr>
        <p:spPr bwMode="auto">
          <a:xfrm>
            <a:off x="2339975" y="2405063"/>
            <a:ext cx="6391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  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0.368</a:t>
            </a:r>
            <a:r>
              <a:rPr kumimoji="1" lang="en-US" altLang="zh-CN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      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0.135</a:t>
            </a:r>
            <a:r>
              <a:rPr kumimoji="1" lang="en-US" altLang="zh-CN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     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0.05</a:t>
            </a:r>
            <a:r>
              <a:rPr kumimoji="1" lang="en-US" altLang="zh-CN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      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0.007</a:t>
            </a:r>
            <a:r>
              <a:rPr kumimoji="1" lang="en-US" altLang="zh-CN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 </a:t>
            </a:r>
          </a:p>
        </p:txBody>
      </p:sp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468313" y="677863"/>
            <a:ext cx="8297862" cy="2290762"/>
            <a:chOff x="340" y="572"/>
            <a:chExt cx="5227" cy="1443"/>
          </a:xfrm>
        </p:grpSpPr>
        <p:sp>
          <p:nvSpPr>
            <p:cNvPr id="26643" name="Line 34"/>
            <p:cNvSpPr>
              <a:spLocks noChangeShapeType="1"/>
            </p:cNvSpPr>
            <p:nvPr/>
          </p:nvSpPr>
          <p:spPr bwMode="auto">
            <a:xfrm>
              <a:off x="340" y="1026"/>
              <a:ext cx="518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4" name="Line 35"/>
            <p:cNvSpPr>
              <a:spLocks noChangeShapeType="1"/>
            </p:cNvSpPr>
            <p:nvPr/>
          </p:nvSpPr>
          <p:spPr bwMode="auto">
            <a:xfrm>
              <a:off x="1429" y="572"/>
              <a:ext cx="0" cy="14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5" name="Text Box 36"/>
            <p:cNvSpPr txBox="1">
              <a:spLocks noChangeArrowheads="1"/>
            </p:cNvSpPr>
            <p:nvPr/>
          </p:nvSpPr>
          <p:spPr bwMode="auto">
            <a:xfrm>
              <a:off x="930" y="572"/>
              <a:ext cx="1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646" name="Text Box 37"/>
            <p:cNvSpPr txBox="1">
              <a:spLocks noChangeArrowheads="1"/>
            </p:cNvSpPr>
            <p:nvPr/>
          </p:nvSpPr>
          <p:spPr bwMode="auto">
            <a:xfrm>
              <a:off x="1610" y="616"/>
              <a:ext cx="367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        </a:t>
              </a: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</a:t>
              </a:r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            2</a:t>
              </a: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</a:t>
              </a:r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           </a:t>
              </a:r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</a:t>
              </a:r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   </a:t>
              </a:r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</a:t>
              </a:r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    </a:t>
              </a:r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5</a:t>
              </a: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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26626" name="Object 3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54847237"/>
                </p:ext>
              </p:extLst>
            </p:nvPr>
          </p:nvGraphicFramePr>
          <p:xfrm>
            <a:off x="428" y="1078"/>
            <a:ext cx="956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56" name="Equation" r:id="rId3" imgW="698400" imgH="342720" progId="Equation.DSMT4">
                    <p:embed/>
                  </p:oleObj>
                </mc:Choice>
                <mc:Fallback>
                  <p:oleObj name="Equation" r:id="rId3" imgW="698400" imgH="342720" progId="Equation.DSMT4">
                    <p:embed/>
                    <p:pic>
                      <p:nvPicPr>
                        <p:cNvPr id="26626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" y="1078"/>
                          <a:ext cx="956" cy="3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66FF33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647" name="Line 39"/>
            <p:cNvSpPr>
              <a:spLocks noChangeShapeType="1"/>
            </p:cNvSpPr>
            <p:nvPr/>
          </p:nvSpPr>
          <p:spPr bwMode="auto">
            <a:xfrm flipV="1">
              <a:off x="340" y="1570"/>
              <a:ext cx="52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10632" name="Text Box 40"/>
          <p:cNvSpPr txBox="1">
            <a:spLocks noChangeArrowheads="1"/>
          </p:cNvSpPr>
          <p:nvPr/>
        </p:nvSpPr>
        <p:spPr bwMode="auto">
          <a:xfrm>
            <a:off x="2484438" y="1580069"/>
            <a:ext cx="62953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sz="3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    </a:t>
            </a:r>
            <a:r>
              <a:rPr kumimoji="1" lang="en-US" altLang="zh-CN" sz="3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1" lang="en-US" altLang="zh-CN" sz="32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32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-1</a:t>
            </a:r>
            <a:r>
              <a:rPr kumimoji="1" lang="en-US" altLang="zh-CN" sz="32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kumimoji="1" lang="en-US" altLang="zh-CN" sz="3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 </a:t>
            </a:r>
            <a:r>
              <a:rPr kumimoji="1" lang="en-US" altLang="zh-CN" sz="3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32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-2</a:t>
            </a:r>
            <a:r>
              <a:rPr kumimoji="1" lang="en-US" altLang="zh-CN" sz="3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en-US" altLang="zh-CN" sz="3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 </a:t>
            </a:r>
            <a:r>
              <a:rPr kumimoji="1" lang="en-US" altLang="zh-CN" sz="3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32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-3</a:t>
            </a:r>
            <a:r>
              <a:rPr kumimoji="1" lang="en-US" altLang="zh-CN" sz="32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kumimoji="1" lang="en-US" altLang="zh-CN" sz="3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 </a:t>
            </a:r>
            <a:r>
              <a:rPr kumimoji="1" lang="en-US" altLang="zh-CN" sz="3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1" lang="en-US" altLang="zh-CN" sz="32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3200" b="0" baseline="30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-5</a:t>
            </a:r>
            <a:r>
              <a:rPr kumimoji="1" lang="en-US" altLang="zh-CN" sz="32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6638" name="Text Box 54"/>
          <p:cNvSpPr txBox="1">
            <a:spLocks noChangeArrowheads="1"/>
          </p:cNvSpPr>
          <p:nvPr/>
        </p:nvSpPr>
        <p:spPr bwMode="auto">
          <a:xfrm>
            <a:off x="690563" y="3323430"/>
            <a:ext cx="996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sz="3200" b="0" dirty="0">
                <a:solidFill>
                  <a:srgbClr val="FA7748"/>
                </a:solidFill>
                <a:latin typeface="Times New Roman" panose="02020603050405020304" pitchFamily="18" charset="0"/>
              </a:rPr>
              <a:t>注意</a:t>
            </a:r>
          </a:p>
        </p:txBody>
      </p:sp>
    </p:spTree>
    <p:extLst>
      <p:ext uri="{BB962C8B-B14F-4D97-AF65-F5344CB8AC3E}">
        <p14:creationId xmlns:p14="http://schemas.microsoft.com/office/powerpoint/2010/main" val="138328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10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10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110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" grpId="0" build="p" autoUpdateAnimBg="0"/>
      <p:bldP spid="110625" grpId="0"/>
      <p:bldP spid="110632" grpId="0"/>
      <p:bldP spid="266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6" name="Text Box 6"/>
          <p:cNvSpPr txBox="1">
            <a:spLocks noChangeArrowheads="1"/>
          </p:cNvSpPr>
          <p:nvPr/>
        </p:nvSpPr>
        <p:spPr bwMode="auto">
          <a:xfrm>
            <a:off x="2833922" y="3687091"/>
            <a:ext cx="2092537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3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 </a:t>
            </a:r>
            <a:r>
              <a:rPr kumimoji="1" lang="zh-CN" altLang="en-US" sz="3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＝</a:t>
            </a:r>
            <a:r>
              <a:rPr kumimoji="1" lang="zh-CN" altLang="en-US" sz="3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en-US" altLang="zh-CN" sz="3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32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1" lang="zh-CN" altLang="en-US" sz="3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－ </a:t>
            </a:r>
            <a:r>
              <a:rPr kumimoji="1" lang="en-US" altLang="zh-CN" sz="3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32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en-US" altLang="zh-CN" sz="3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endParaRPr kumimoji="1" lang="en-US" altLang="zh-CN" sz="32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6810" name="Text Box 10"/>
          <p:cNvSpPr txBox="1">
            <a:spLocks noChangeArrowheads="1"/>
          </p:cNvSpPr>
          <p:nvPr/>
        </p:nvSpPr>
        <p:spPr bwMode="auto">
          <a:xfrm>
            <a:off x="489983" y="1846469"/>
            <a:ext cx="4391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时刻曲线的斜率等于</a:t>
            </a:r>
          </a:p>
        </p:txBody>
      </p:sp>
      <p:graphicFrame>
        <p:nvGraphicFramePr>
          <p:cNvPr id="76811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8734570"/>
              </p:ext>
            </p:extLst>
          </p:nvPr>
        </p:nvGraphicFramePr>
        <p:xfrm>
          <a:off x="1632325" y="2362845"/>
          <a:ext cx="7075488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85" name="Equation" r:id="rId3" imgW="2654280" imgH="457200" progId="Equation.DSMT4">
                  <p:embed/>
                </p:oleObj>
              </mc:Choice>
              <mc:Fallback>
                <p:oleObj name="Equation" r:id="rId3" imgW="2654280" imgH="457200" progId="Equation.DSMT4">
                  <p:embed/>
                  <p:pic>
                    <p:nvPicPr>
                      <p:cNvPr id="76811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2325" y="2362845"/>
                        <a:ext cx="7075488" cy="1216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1"/>
          <p:cNvGrpSpPr>
            <a:grpSpLocks/>
          </p:cNvGrpSpPr>
          <p:nvPr/>
        </p:nvGrpSpPr>
        <p:grpSpPr bwMode="auto">
          <a:xfrm>
            <a:off x="310807" y="2944862"/>
            <a:ext cx="3394075" cy="2699063"/>
            <a:chOff x="393" y="2142"/>
            <a:chExt cx="1587" cy="1416"/>
          </a:xfrm>
        </p:grpSpPr>
        <p:sp>
          <p:nvSpPr>
            <p:cNvPr id="27670" name="Line 14"/>
            <p:cNvSpPr>
              <a:spLocks noChangeShapeType="1"/>
            </p:cNvSpPr>
            <p:nvPr/>
          </p:nvSpPr>
          <p:spPr bwMode="auto">
            <a:xfrm>
              <a:off x="759" y="2677"/>
              <a:ext cx="0" cy="3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7671" name="Line 15"/>
            <p:cNvSpPr>
              <a:spLocks noChangeShapeType="1"/>
            </p:cNvSpPr>
            <p:nvPr/>
          </p:nvSpPr>
          <p:spPr bwMode="auto">
            <a:xfrm>
              <a:off x="470" y="3036"/>
              <a:ext cx="151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72" name="Line 16"/>
            <p:cNvSpPr>
              <a:spLocks noChangeShapeType="1"/>
            </p:cNvSpPr>
            <p:nvPr/>
          </p:nvSpPr>
          <p:spPr bwMode="auto">
            <a:xfrm flipV="1">
              <a:off x="686" y="2223"/>
              <a:ext cx="0" cy="130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673" name="Freeform 17"/>
            <p:cNvSpPr>
              <a:spLocks/>
            </p:cNvSpPr>
            <p:nvPr/>
          </p:nvSpPr>
          <p:spPr bwMode="auto">
            <a:xfrm>
              <a:off x="686" y="2494"/>
              <a:ext cx="1151" cy="474"/>
            </a:xfrm>
            <a:custGeom>
              <a:avLst/>
              <a:gdLst>
                <a:gd name="T0" fmla="*/ 0 w 1008"/>
                <a:gd name="T1" fmla="*/ 0 h 432"/>
                <a:gd name="T2" fmla="*/ 240 w 1008"/>
                <a:gd name="T3" fmla="*/ 240 h 432"/>
                <a:gd name="T4" fmla="*/ 672 w 1008"/>
                <a:gd name="T5" fmla="*/ 384 h 432"/>
                <a:gd name="T6" fmla="*/ 1008 w 1008"/>
                <a:gd name="T7" fmla="*/ 432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08"/>
                <a:gd name="T13" fmla="*/ 0 h 432"/>
                <a:gd name="T14" fmla="*/ 1008 w 1008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08" h="432">
                  <a:moveTo>
                    <a:pt x="0" y="0"/>
                  </a:moveTo>
                  <a:cubicBezTo>
                    <a:pt x="64" y="88"/>
                    <a:pt x="128" y="176"/>
                    <a:pt x="240" y="240"/>
                  </a:cubicBezTo>
                  <a:cubicBezTo>
                    <a:pt x="352" y="304"/>
                    <a:pt x="544" y="352"/>
                    <a:pt x="672" y="384"/>
                  </a:cubicBezTo>
                  <a:cubicBezTo>
                    <a:pt x="800" y="416"/>
                    <a:pt x="952" y="424"/>
                    <a:pt x="1008" y="432"/>
                  </a:cubicBezTo>
                </a:path>
              </a:pathLst>
            </a:custGeom>
            <a:noFill/>
            <a:ln w="285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674" name="Text Box 18"/>
            <p:cNvSpPr txBox="1">
              <a:spLocks noChangeArrowheads="1"/>
            </p:cNvSpPr>
            <p:nvPr/>
          </p:nvSpPr>
          <p:spPr bwMode="auto">
            <a:xfrm>
              <a:off x="393" y="2412"/>
              <a:ext cx="263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75" name="Text Box 19"/>
            <p:cNvSpPr txBox="1">
              <a:spLocks noChangeArrowheads="1"/>
            </p:cNvSpPr>
            <p:nvPr/>
          </p:nvSpPr>
          <p:spPr bwMode="auto">
            <a:xfrm>
              <a:off x="1848" y="3063"/>
              <a:ext cx="132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76" name="Text Box 20"/>
            <p:cNvSpPr txBox="1">
              <a:spLocks noChangeArrowheads="1"/>
            </p:cNvSpPr>
            <p:nvPr/>
          </p:nvSpPr>
          <p:spPr bwMode="auto">
            <a:xfrm>
              <a:off x="781" y="2142"/>
              <a:ext cx="218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677" name="Text Box 21"/>
            <p:cNvSpPr txBox="1">
              <a:spLocks noChangeArrowheads="1"/>
            </p:cNvSpPr>
            <p:nvPr/>
          </p:nvSpPr>
          <p:spPr bwMode="auto">
            <a:xfrm>
              <a:off x="504" y="3008"/>
              <a:ext cx="169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27678" name="Line 22"/>
            <p:cNvSpPr>
              <a:spLocks noChangeShapeType="1"/>
            </p:cNvSpPr>
            <p:nvPr/>
          </p:nvSpPr>
          <p:spPr bwMode="auto">
            <a:xfrm>
              <a:off x="651" y="2494"/>
              <a:ext cx="5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7679" name="Oval 23"/>
            <p:cNvSpPr>
              <a:spLocks noChangeArrowheads="1"/>
            </p:cNvSpPr>
            <p:nvPr/>
          </p:nvSpPr>
          <p:spPr bwMode="auto">
            <a:xfrm>
              <a:off x="725" y="2569"/>
              <a:ext cx="54" cy="5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680" name="Line 24"/>
            <p:cNvSpPr>
              <a:spLocks noChangeShapeType="1"/>
            </p:cNvSpPr>
            <p:nvPr/>
          </p:nvSpPr>
          <p:spPr bwMode="auto">
            <a:xfrm>
              <a:off x="1305" y="2880"/>
              <a:ext cx="0" cy="1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7681" name="Oval 25"/>
            <p:cNvSpPr>
              <a:spLocks noChangeArrowheads="1"/>
            </p:cNvSpPr>
            <p:nvPr/>
          </p:nvSpPr>
          <p:spPr bwMode="auto">
            <a:xfrm>
              <a:off x="1265" y="2840"/>
              <a:ext cx="53" cy="5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27682" name="Group 26"/>
            <p:cNvGrpSpPr>
              <a:grpSpLocks/>
            </p:cNvGrpSpPr>
            <p:nvPr/>
          </p:nvGrpSpPr>
          <p:grpSpPr bwMode="auto">
            <a:xfrm>
              <a:off x="745" y="3283"/>
              <a:ext cx="580" cy="275"/>
              <a:chOff x="1031" y="2909"/>
              <a:chExt cx="516" cy="244"/>
            </a:xfrm>
          </p:grpSpPr>
          <p:sp>
            <p:nvSpPr>
              <p:cNvPr id="27687" name="Line 27"/>
              <p:cNvSpPr>
                <a:spLocks noChangeShapeType="1"/>
              </p:cNvSpPr>
              <p:nvPr/>
            </p:nvSpPr>
            <p:spPr bwMode="auto">
              <a:xfrm>
                <a:off x="1031" y="2977"/>
                <a:ext cx="0" cy="15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7688" name="Line 28"/>
              <p:cNvSpPr>
                <a:spLocks noChangeShapeType="1"/>
              </p:cNvSpPr>
              <p:nvPr/>
            </p:nvSpPr>
            <p:spPr bwMode="auto">
              <a:xfrm>
                <a:off x="1541" y="2989"/>
                <a:ext cx="6" cy="144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7689" name="Line 29"/>
              <p:cNvSpPr>
                <a:spLocks noChangeShapeType="1"/>
              </p:cNvSpPr>
              <p:nvPr/>
            </p:nvSpPr>
            <p:spPr bwMode="auto">
              <a:xfrm>
                <a:off x="1049" y="3067"/>
                <a:ext cx="108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7690" name="Line 30"/>
              <p:cNvSpPr>
                <a:spLocks noChangeShapeType="1"/>
              </p:cNvSpPr>
              <p:nvPr/>
            </p:nvSpPr>
            <p:spPr bwMode="auto">
              <a:xfrm>
                <a:off x="1451" y="3073"/>
                <a:ext cx="96" cy="0"/>
              </a:xfrm>
              <a:prstGeom prst="line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wrap="none" lIns="90000" tIns="46800" rIns="90000" bIns="46800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7691" name="Text Box 31"/>
              <p:cNvSpPr txBox="1">
                <a:spLocks noChangeArrowheads="1"/>
              </p:cNvSpPr>
              <p:nvPr/>
            </p:nvSpPr>
            <p:spPr bwMode="auto">
              <a:xfrm>
                <a:off x="1219" y="2909"/>
                <a:ext cx="141" cy="2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kumimoji="1" lang="en-US" altLang="zh-CN" b="0" i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</a:t>
                </a:r>
                <a:endPara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27683" name="Oval 32"/>
            <p:cNvSpPr>
              <a:spLocks noChangeArrowheads="1"/>
            </p:cNvSpPr>
            <p:nvPr/>
          </p:nvSpPr>
          <p:spPr bwMode="auto">
            <a:xfrm>
              <a:off x="739" y="3002"/>
              <a:ext cx="54" cy="5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684" name="Oval 33"/>
            <p:cNvSpPr>
              <a:spLocks noChangeArrowheads="1"/>
            </p:cNvSpPr>
            <p:nvPr/>
          </p:nvSpPr>
          <p:spPr bwMode="auto">
            <a:xfrm>
              <a:off x="1264" y="3009"/>
              <a:ext cx="54" cy="54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7685" name="Text Box 34"/>
            <p:cNvSpPr txBox="1">
              <a:spLocks noChangeArrowheads="1"/>
            </p:cNvSpPr>
            <p:nvPr/>
          </p:nvSpPr>
          <p:spPr bwMode="auto">
            <a:xfrm>
              <a:off x="692" y="3008"/>
              <a:ext cx="188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 i="1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7686" name="Text Box 35"/>
            <p:cNvSpPr txBox="1">
              <a:spLocks noChangeArrowheads="1"/>
            </p:cNvSpPr>
            <p:nvPr/>
          </p:nvSpPr>
          <p:spPr bwMode="auto">
            <a:xfrm>
              <a:off x="1191" y="3008"/>
              <a:ext cx="286" cy="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r>
                <a:rPr kumimoji="1" lang="en-US" altLang="zh-CN" b="0" i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</a:p>
          </p:txBody>
        </p:sp>
      </p:grpSp>
      <p:sp>
        <p:nvSpPr>
          <p:cNvPr id="27656" name="Text Box 45"/>
          <p:cNvSpPr txBox="1">
            <a:spLocks noChangeArrowheads="1"/>
          </p:cNvSpPr>
          <p:nvPr/>
        </p:nvSpPr>
        <p:spPr bwMode="auto">
          <a:xfrm>
            <a:off x="2577515" y="4088747"/>
            <a:ext cx="180975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endParaRPr kumimoji="1" lang="zh-CN" altLang="zh-CN" sz="2400">
              <a:solidFill>
                <a:schemeClr val="bg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6846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47129"/>
              </p:ext>
            </p:extLst>
          </p:nvPr>
        </p:nvGraphicFramePr>
        <p:xfrm>
          <a:off x="4632682" y="4672873"/>
          <a:ext cx="311467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86" name="Equation" r:id="rId5" imgW="1244520" imgH="228600" progId="Equation.DSMT4">
                  <p:embed/>
                </p:oleObj>
              </mc:Choice>
              <mc:Fallback>
                <p:oleObj name="Equation" r:id="rId5" imgW="1244520" imgH="228600" progId="Equation.DSMT4">
                  <p:embed/>
                  <p:pic>
                    <p:nvPicPr>
                      <p:cNvPr id="76846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2682" y="4672873"/>
                        <a:ext cx="3114675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48" name="Rectangle 48"/>
          <p:cNvSpPr>
            <a:spLocks noChangeArrowheads="1"/>
          </p:cNvSpPr>
          <p:nvPr/>
        </p:nvSpPr>
        <p:spPr bwMode="auto">
          <a:xfrm>
            <a:off x="5936304" y="3752880"/>
            <a:ext cx="2348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solidFill>
                  <a:srgbClr val="FF0000"/>
                </a:solidFill>
              </a:rPr>
              <a:t>次切距</a:t>
            </a:r>
            <a:r>
              <a:rPr kumimoji="1" lang="zh-CN" altLang="en-US" dirty="0">
                <a:solidFill>
                  <a:schemeClr val="tx1"/>
                </a:solidFill>
              </a:rPr>
              <a:t>的长度</a:t>
            </a:r>
          </a:p>
        </p:txBody>
      </p:sp>
      <p:sp>
        <p:nvSpPr>
          <p:cNvPr id="76849" name="AutoShape 49"/>
          <p:cNvSpPr>
            <a:spLocks noChangeArrowheads="1"/>
          </p:cNvSpPr>
          <p:nvPr/>
        </p:nvSpPr>
        <p:spPr bwMode="auto">
          <a:xfrm>
            <a:off x="4921484" y="3906751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rgbClr val="00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6812" name="Line 12"/>
          <p:cNvSpPr>
            <a:spLocks noChangeShapeType="1"/>
          </p:cNvSpPr>
          <p:nvPr/>
        </p:nvSpPr>
        <p:spPr bwMode="auto">
          <a:xfrm>
            <a:off x="1090270" y="3808461"/>
            <a:ext cx="1152525" cy="865187"/>
          </a:xfrm>
          <a:prstGeom prst="line">
            <a:avLst/>
          </a:prstGeom>
          <a:noFill/>
          <a:ln w="28575">
            <a:solidFill>
              <a:srgbClr val="00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76864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868124"/>
              </p:ext>
            </p:extLst>
          </p:nvPr>
        </p:nvGraphicFramePr>
        <p:xfrm>
          <a:off x="3611563" y="954088"/>
          <a:ext cx="2024062" cy="973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87" name="Equation" r:id="rId7" imgW="799920" imgH="342720" progId="Equation.DSMT4">
                  <p:embed/>
                </p:oleObj>
              </mc:Choice>
              <mc:Fallback>
                <p:oleObj name="Equation" r:id="rId7" imgW="799920" imgH="342720" progId="Equation.DSMT4">
                  <p:embed/>
                  <p:pic>
                    <p:nvPicPr>
                      <p:cNvPr id="76864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1563" y="954088"/>
                        <a:ext cx="2024062" cy="973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72" name="Text Box 72"/>
          <p:cNvSpPr txBox="1">
            <a:spLocks noChangeArrowheads="1"/>
          </p:cNvSpPr>
          <p:nvPr/>
        </p:nvSpPr>
        <p:spPr bwMode="auto">
          <a:xfrm>
            <a:off x="468313" y="549275"/>
            <a:ext cx="7848600" cy="5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Clr>
                <a:srgbClr val="FFFF00"/>
              </a:buClr>
            </a:pPr>
            <a:r>
              <a:rPr kumimoji="1" lang="en-US" altLang="zh-CN" b="0" dirty="0">
                <a:solidFill>
                  <a:schemeClr val="tx1"/>
                </a:solidFill>
                <a:ea typeface="仿宋_GB2312" pitchFamily="49" charset="-122"/>
                <a:sym typeface="Symbol" panose="05050102010706020507" pitchFamily="18" charset="2"/>
              </a:rPr>
              <a:t>b</a:t>
            </a:r>
            <a:r>
              <a:rPr kumimoji="1" lang="en-US" altLang="zh-CN" dirty="0">
                <a:solidFill>
                  <a:schemeClr val="tx1"/>
                </a:solidFill>
                <a:ea typeface="仿宋_GB2312" pitchFamily="49" charset="-122"/>
                <a:sym typeface="Symbol" panose="05050102010706020507" pitchFamily="18" charset="2"/>
              </a:rPr>
              <a:t>. </a:t>
            </a:r>
            <a:r>
              <a:rPr kumimoji="1" lang="zh-CN" altLang="en-US" dirty="0">
                <a:solidFill>
                  <a:schemeClr val="tx1"/>
                </a:solidFill>
                <a:sym typeface="Symbol" panose="05050102010706020507" pitchFamily="18" charset="2"/>
              </a:rPr>
              <a:t>时间常数</a:t>
            </a:r>
            <a:r>
              <a:rPr kumimoji="1" lang="zh-CN" altLang="en-US" i="1" dirty="0">
                <a:solidFill>
                  <a:schemeClr val="tx1"/>
                </a:solidFill>
                <a:ea typeface="仿宋_GB2312" pitchFamily="49" charset="-122"/>
                <a:sym typeface="Symbol" panose="05050102010706020507" pitchFamily="18" charset="2"/>
              </a:rPr>
              <a:t> </a:t>
            </a:r>
            <a:r>
              <a:rPr kumimoji="1" lang="zh-CN" altLang="en-US" dirty="0">
                <a:solidFill>
                  <a:schemeClr val="tx1"/>
                </a:solidFill>
                <a:sym typeface="Symbol" panose="05050102010706020507" pitchFamily="18" charset="2"/>
              </a:rPr>
              <a:t>的几何意义：</a:t>
            </a:r>
            <a:endParaRPr kumimoji="1" lang="zh-CN" altLang="en-US" dirty="0">
              <a:solidFill>
                <a:schemeClr val="tx1"/>
              </a:solidFill>
              <a:latin typeface="楷体_GB2312" pitchFamily="49" charset="-122"/>
              <a:sym typeface="Symbol" panose="05050102010706020507" pitchFamily="18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8C27BF-0057-4D75-B8EF-928219287A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279" y="5652519"/>
            <a:ext cx="9004225" cy="105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3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68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2000"/>
                                        <p:tgtEl>
                                          <p:spTgt spid="76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768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0"/>
                                        <p:tgtEl>
                                          <p:spTgt spid="76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76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76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6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6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76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6" grpId="0"/>
      <p:bldP spid="76810" grpId="0" build="p" autoUpdateAnimBg="0"/>
      <p:bldP spid="76848" grpId="0"/>
      <p:bldP spid="76849" grpId="0" animBg="1"/>
      <p:bldP spid="76872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684213" y="620713"/>
            <a:ext cx="19700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marL="342900" indent="-3429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buFontTx/>
              <a:buAutoNum type="circleNumDbPlain" startAt="3"/>
            </a:pP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能量关系</a:t>
            </a:r>
          </a:p>
        </p:txBody>
      </p:sp>
      <p:graphicFrame>
        <p:nvGraphicFramePr>
          <p:cNvPr id="7578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991838"/>
              </p:ext>
            </p:extLst>
          </p:nvPr>
        </p:nvGraphicFramePr>
        <p:xfrm>
          <a:off x="1003300" y="3933825"/>
          <a:ext cx="2384425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68" name="Equation" r:id="rId3" imgW="876240" imgH="330120" progId="Equation.DSMT4">
                  <p:embed/>
                </p:oleObj>
              </mc:Choice>
              <mc:Fallback>
                <p:oleObj name="Equation" r:id="rId3" imgW="876240" imgH="330120" progId="Equation.DSMT4">
                  <p:embed/>
                  <p:pic>
                    <p:nvPicPr>
                      <p:cNvPr id="7578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3300" y="3933825"/>
                        <a:ext cx="2384425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3" name="Text Box 7"/>
          <p:cNvSpPr txBox="1">
            <a:spLocks noChangeArrowheads="1"/>
          </p:cNvSpPr>
          <p:nvPr/>
        </p:nvSpPr>
        <p:spPr bwMode="auto">
          <a:xfrm>
            <a:off x="3563938" y="404813"/>
            <a:ext cx="4967287" cy="105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电容不断释放能量被电阻吸收</a:t>
            </a:r>
            <a:r>
              <a:rPr kumimoji="1" lang="en-US" altLang="zh-CN">
                <a:solidFill>
                  <a:schemeClr val="tx1"/>
                </a:solidFill>
                <a:latin typeface="楷体_GB2312" pitchFamily="49" charset="-122"/>
              </a:rPr>
              <a:t>,    </a:t>
            </a:r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直到全部消耗完毕</a:t>
            </a:r>
            <a:r>
              <a:rPr kumimoji="1" lang="en-US" altLang="zh-CN">
                <a:solidFill>
                  <a:schemeClr val="tx1"/>
                </a:solidFill>
                <a:latin typeface="楷体_GB2312" pitchFamily="49" charset="-122"/>
              </a:rPr>
              <a:t>.</a:t>
            </a:r>
          </a:p>
        </p:txBody>
      </p:sp>
      <p:sp>
        <p:nvSpPr>
          <p:cNvPr id="75785" name="Text Box 9"/>
          <p:cNvSpPr txBox="1">
            <a:spLocks noChangeArrowheads="1"/>
          </p:cNvSpPr>
          <p:nvPr/>
        </p:nvSpPr>
        <p:spPr bwMode="auto">
          <a:xfrm>
            <a:off x="3851275" y="1625016"/>
            <a:ext cx="3960813" cy="586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</a:rPr>
              <a:t>设</a:t>
            </a:r>
            <a:r>
              <a:rPr kumimoji="1" lang="zh-CN" altLang="en-US" sz="3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</a:t>
            </a:r>
            <a:r>
              <a:rPr kumimoji="1" lang="en-US" altLang="zh-CN" sz="3200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3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(0</a:t>
            </a:r>
            <a:r>
              <a:rPr kumimoji="1" lang="en-US" altLang="zh-CN" sz="32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1" lang="en-US" altLang="zh-CN" sz="3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)=</a:t>
            </a:r>
            <a:r>
              <a:rPr kumimoji="1" lang="en-US" altLang="zh-CN" sz="32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sz="3200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sz="3200" b="0" i="1" baseline="-250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5787" name="Text Box 11"/>
          <p:cNvSpPr txBox="1">
            <a:spLocks noChangeArrowheads="1"/>
          </p:cNvSpPr>
          <p:nvPr/>
        </p:nvSpPr>
        <p:spPr bwMode="auto">
          <a:xfrm>
            <a:off x="3635375" y="2417794"/>
            <a:ext cx="3240088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solidFill>
                  <a:schemeClr val="tx1"/>
                </a:solidFill>
                <a:latin typeface="楷体_GB2312" pitchFamily="49" charset="-122"/>
              </a:rPr>
              <a:t>电容放出能量：             </a:t>
            </a:r>
          </a:p>
        </p:txBody>
      </p:sp>
      <p:graphicFrame>
        <p:nvGraphicFramePr>
          <p:cNvPr id="7578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0341004"/>
              </p:ext>
            </p:extLst>
          </p:nvPr>
        </p:nvGraphicFramePr>
        <p:xfrm>
          <a:off x="7153275" y="2332038"/>
          <a:ext cx="1100138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69" name="Equation" r:id="rId5" imgW="444240" imgH="393480" progId="Equation.DSMT4">
                  <p:embed/>
                </p:oleObj>
              </mc:Choice>
              <mc:Fallback>
                <p:oleObj name="Equation" r:id="rId5" imgW="444240" imgH="393480" progId="Equation.DSMT4">
                  <p:embed/>
                  <p:pic>
                    <p:nvPicPr>
                      <p:cNvPr id="7578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3275" y="2332038"/>
                        <a:ext cx="1100138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9" name="Text Box 13"/>
          <p:cNvSpPr txBox="1">
            <a:spLocks noChangeArrowheads="1"/>
          </p:cNvSpPr>
          <p:nvPr/>
        </p:nvSpPr>
        <p:spPr bwMode="auto">
          <a:xfrm>
            <a:off x="900113" y="3281394"/>
            <a:ext cx="4392612" cy="52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</a:rPr>
              <a:t>电阻吸收（消耗）能量：</a:t>
            </a:r>
          </a:p>
        </p:txBody>
      </p:sp>
      <p:graphicFrame>
        <p:nvGraphicFramePr>
          <p:cNvPr id="75790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2300094"/>
              </p:ext>
            </p:extLst>
          </p:nvPr>
        </p:nvGraphicFramePr>
        <p:xfrm>
          <a:off x="3689350" y="3889375"/>
          <a:ext cx="3090863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0" name="Equation" r:id="rId7" imgW="1218960" imgH="419040" progId="Equation.DSMT4">
                  <p:embed/>
                </p:oleObj>
              </mc:Choice>
              <mc:Fallback>
                <p:oleObj name="Equation" r:id="rId7" imgW="1218960" imgH="419040" progId="Equation.DSMT4">
                  <p:embed/>
                  <p:pic>
                    <p:nvPicPr>
                      <p:cNvPr id="7579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9350" y="3889375"/>
                        <a:ext cx="3090863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79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833735"/>
              </p:ext>
            </p:extLst>
          </p:nvPr>
        </p:nvGraphicFramePr>
        <p:xfrm>
          <a:off x="7112000" y="4930775"/>
          <a:ext cx="1466850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1" name="Equation" r:id="rId9" imgW="596880" imgH="393480" progId="Equation.DSMT4">
                  <p:embed/>
                </p:oleObj>
              </mc:Choice>
              <mc:Fallback>
                <p:oleObj name="Equation" r:id="rId9" imgW="596880" imgH="393480" progId="Equation.DSMT4">
                  <p:embed/>
                  <p:pic>
                    <p:nvPicPr>
                      <p:cNvPr id="75791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0" y="4930775"/>
                        <a:ext cx="1466850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7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818837"/>
              </p:ext>
            </p:extLst>
          </p:nvPr>
        </p:nvGraphicFramePr>
        <p:xfrm>
          <a:off x="892175" y="4986338"/>
          <a:ext cx="2646363" cy="97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2" name="Equation" r:id="rId11" imgW="1041120" imgH="419040" progId="Equation.DSMT4">
                  <p:embed/>
                </p:oleObj>
              </mc:Choice>
              <mc:Fallback>
                <p:oleObj name="Equation" r:id="rId11" imgW="1041120" imgH="419040" progId="Equation.DSMT4">
                  <p:embed/>
                  <p:pic>
                    <p:nvPicPr>
                      <p:cNvPr id="75807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175" y="4986338"/>
                        <a:ext cx="2646363" cy="979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808" name="Object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6961310"/>
              </p:ext>
            </p:extLst>
          </p:nvPr>
        </p:nvGraphicFramePr>
        <p:xfrm>
          <a:off x="3844925" y="4987925"/>
          <a:ext cx="3076575" cy="1001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3" name="Equation" r:id="rId13" imgW="1282680" imgH="419040" progId="Equation.DSMT4">
                  <p:embed/>
                </p:oleObj>
              </mc:Choice>
              <mc:Fallback>
                <p:oleObj name="Equation" r:id="rId13" imgW="1282680" imgH="419040" progId="Equation.DSMT4">
                  <p:embed/>
                  <p:pic>
                    <p:nvPicPr>
                      <p:cNvPr id="75808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4925" y="4987925"/>
                        <a:ext cx="3076575" cy="1001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66FF33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811" name="AutoShape 35"/>
          <p:cNvSpPr>
            <a:spLocks noChangeArrowheads="1"/>
          </p:cNvSpPr>
          <p:nvPr/>
        </p:nvSpPr>
        <p:spPr bwMode="auto">
          <a:xfrm>
            <a:off x="2916238" y="836613"/>
            <a:ext cx="649287" cy="144462"/>
          </a:xfrm>
          <a:prstGeom prst="rightArrow">
            <a:avLst>
              <a:gd name="adj1" fmla="val 50000"/>
              <a:gd name="adj2" fmla="val 112363"/>
            </a:avLst>
          </a:prstGeom>
          <a:solidFill>
            <a:srgbClr val="00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5812" name="AutoShape 36"/>
          <p:cNvSpPr>
            <a:spLocks noChangeArrowheads="1"/>
          </p:cNvSpPr>
          <p:nvPr/>
        </p:nvSpPr>
        <p:spPr bwMode="auto">
          <a:xfrm>
            <a:off x="6154738" y="2636838"/>
            <a:ext cx="720725" cy="144462"/>
          </a:xfrm>
          <a:prstGeom prst="rightArrow">
            <a:avLst>
              <a:gd name="adj1" fmla="val 50000"/>
              <a:gd name="adj2" fmla="val 124726"/>
            </a:avLst>
          </a:prstGeom>
          <a:solidFill>
            <a:srgbClr val="00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5813" name="AutoShape 37"/>
          <p:cNvSpPr>
            <a:spLocks noChangeArrowheads="1"/>
          </p:cNvSpPr>
          <p:nvPr/>
        </p:nvSpPr>
        <p:spPr bwMode="auto">
          <a:xfrm>
            <a:off x="4859338" y="3500438"/>
            <a:ext cx="792162" cy="144462"/>
          </a:xfrm>
          <a:prstGeom prst="rightArrow">
            <a:avLst>
              <a:gd name="adj1" fmla="val 50000"/>
              <a:gd name="adj2" fmla="val 137088"/>
            </a:avLst>
          </a:prstGeom>
          <a:solidFill>
            <a:srgbClr val="00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4" name="Group 51"/>
          <p:cNvGrpSpPr>
            <a:grpSpLocks/>
          </p:cNvGrpSpPr>
          <p:nvPr/>
        </p:nvGrpSpPr>
        <p:grpSpPr bwMode="auto">
          <a:xfrm>
            <a:off x="684213" y="1341438"/>
            <a:ext cx="2303462" cy="1655762"/>
            <a:chOff x="1111" y="2341"/>
            <a:chExt cx="1451" cy="1043"/>
          </a:xfrm>
        </p:grpSpPr>
        <p:sp>
          <p:nvSpPr>
            <p:cNvPr id="28694" name="Line 52"/>
            <p:cNvSpPr>
              <a:spLocks noChangeShapeType="1"/>
            </p:cNvSpPr>
            <p:nvPr/>
          </p:nvSpPr>
          <p:spPr bwMode="auto">
            <a:xfrm>
              <a:off x="1973" y="2432"/>
              <a:ext cx="288" cy="0"/>
            </a:xfrm>
            <a:prstGeom prst="line">
              <a:avLst/>
            </a:prstGeom>
            <a:noFill/>
            <a:ln w="28575">
              <a:solidFill>
                <a:srgbClr val="00FF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95" name="Line 53"/>
            <p:cNvSpPr>
              <a:spLocks noChangeShapeType="1"/>
            </p:cNvSpPr>
            <p:nvPr/>
          </p:nvSpPr>
          <p:spPr bwMode="auto">
            <a:xfrm flipV="1">
              <a:off x="1648" y="2341"/>
              <a:ext cx="0" cy="46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96" name="Line 54"/>
            <p:cNvSpPr>
              <a:spLocks noChangeShapeType="1"/>
            </p:cNvSpPr>
            <p:nvPr/>
          </p:nvSpPr>
          <p:spPr bwMode="auto">
            <a:xfrm flipH="1">
              <a:off x="1648" y="2886"/>
              <a:ext cx="7" cy="49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97" name="Line 55"/>
            <p:cNvSpPr>
              <a:spLocks noChangeShapeType="1"/>
            </p:cNvSpPr>
            <p:nvPr/>
          </p:nvSpPr>
          <p:spPr bwMode="auto">
            <a:xfrm>
              <a:off x="1648" y="2341"/>
              <a:ext cx="8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98" name="Line 56"/>
            <p:cNvSpPr>
              <a:spLocks noChangeShapeType="1"/>
            </p:cNvSpPr>
            <p:nvPr/>
          </p:nvSpPr>
          <p:spPr bwMode="auto">
            <a:xfrm>
              <a:off x="1648" y="3384"/>
              <a:ext cx="8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699" name="Line 57"/>
            <p:cNvSpPr>
              <a:spLocks noChangeShapeType="1"/>
            </p:cNvSpPr>
            <p:nvPr/>
          </p:nvSpPr>
          <p:spPr bwMode="auto">
            <a:xfrm>
              <a:off x="2516" y="2341"/>
              <a:ext cx="0" cy="10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700" name="Text Box 58"/>
            <p:cNvSpPr txBox="1">
              <a:spLocks noChangeArrowheads="1"/>
            </p:cNvSpPr>
            <p:nvPr/>
          </p:nvSpPr>
          <p:spPr bwMode="auto">
            <a:xfrm>
              <a:off x="1111" y="2704"/>
              <a:ext cx="36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701" name="Text Box 59"/>
            <p:cNvSpPr txBox="1">
              <a:spLocks noChangeArrowheads="1"/>
            </p:cNvSpPr>
            <p:nvPr/>
          </p:nvSpPr>
          <p:spPr bwMode="auto">
            <a:xfrm>
              <a:off x="2153" y="2658"/>
              <a:ext cx="260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702" name="Text Box 60"/>
            <p:cNvSpPr txBox="1">
              <a:spLocks noChangeArrowheads="1"/>
            </p:cNvSpPr>
            <p:nvPr/>
          </p:nvSpPr>
          <p:spPr bwMode="auto">
            <a:xfrm>
              <a:off x="1373" y="2456"/>
              <a:ext cx="242" cy="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28703" name="Text Box 61"/>
            <p:cNvSpPr txBox="1">
              <a:spLocks noChangeArrowheads="1"/>
            </p:cNvSpPr>
            <p:nvPr/>
          </p:nvSpPr>
          <p:spPr bwMode="auto">
            <a:xfrm>
              <a:off x="1338" y="2948"/>
              <a:ext cx="317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/>
              <a:r>
                <a:rPr kumimoji="1" lang="zh-CN" altLang="en-US" sz="2400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</a:p>
          </p:txBody>
        </p:sp>
        <p:sp>
          <p:nvSpPr>
            <p:cNvPr id="28704" name="Text Box 62"/>
            <p:cNvSpPr txBox="1">
              <a:spLocks noChangeArrowheads="1"/>
            </p:cNvSpPr>
            <p:nvPr/>
          </p:nvSpPr>
          <p:spPr bwMode="auto">
            <a:xfrm>
              <a:off x="1654" y="2522"/>
              <a:ext cx="26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8705" name="Group 63"/>
            <p:cNvGrpSpPr>
              <a:grpSpLocks/>
            </p:cNvGrpSpPr>
            <p:nvPr/>
          </p:nvGrpSpPr>
          <p:grpSpPr bwMode="auto">
            <a:xfrm>
              <a:off x="1519" y="2795"/>
              <a:ext cx="240" cy="93"/>
              <a:chOff x="3787" y="2478"/>
              <a:chExt cx="240" cy="93"/>
            </a:xfrm>
          </p:grpSpPr>
          <p:sp>
            <p:nvSpPr>
              <p:cNvPr id="28707" name="Line 64"/>
              <p:cNvSpPr>
                <a:spLocks noChangeShapeType="1"/>
              </p:cNvSpPr>
              <p:nvPr/>
            </p:nvSpPr>
            <p:spPr bwMode="auto">
              <a:xfrm flipV="1">
                <a:off x="3787" y="2568"/>
                <a:ext cx="240" cy="3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708" name="Line 65"/>
              <p:cNvSpPr>
                <a:spLocks noChangeShapeType="1"/>
              </p:cNvSpPr>
              <p:nvPr/>
            </p:nvSpPr>
            <p:spPr bwMode="auto">
              <a:xfrm>
                <a:off x="3787" y="2478"/>
                <a:ext cx="240" cy="1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8706" name="Rectangle 66"/>
            <p:cNvSpPr>
              <a:spLocks noChangeArrowheads="1"/>
            </p:cNvSpPr>
            <p:nvPr/>
          </p:nvSpPr>
          <p:spPr bwMode="auto">
            <a:xfrm>
              <a:off x="2435" y="2659"/>
              <a:ext cx="127" cy="3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361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5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75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"/>
                                        <p:tgtEl>
                                          <p:spTgt spid="75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757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5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6" dur="500"/>
                                        <p:tgtEl>
                                          <p:spTgt spid="75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3000"/>
                                        <p:tgtEl>
                                          <p:spTgt spid="75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000"/>
                                        <p:tgtEl>
                                          <p:spTgt spid="757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9" dur="500"/>
                                        <p:tgtEl>
                                          <p:spTgt spid="75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0"/>
                                        <p:tgtEl>
                                          <p:spTgt spid="75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3000"/>
                                        <p:tgtEl>
                                          <p:spTgt spid="75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3000"/>
                                        <p:tgtEl>
                                          <p:spTgt spid="75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3000"/>
                                        <p:tgtEl>
                                          <p:spTgt spid="75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0"/>
                                        <p:tgtEl>
                                          <p:spTgt spid="75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0" grpId="0" autoUpdateAnimBg="0"/>
      <p:bldP spid="75783" grpId="0"/>
      <p:bldP spid="75785" grpId="0" build="p" autoUpdateAnimBg="0"/>
      <p:bldP spid="75787" grpId="0"/>
      <p:bldP spid="75789" grpId="0" build="p" autoUpdateAnimBg="0"/>
      <p:bldP spid="75811" grpId="0" animBg="1"/>
      <p:bldP spid="75812" grpId="0" animBg="1"/>
      <p:bldP spid="75813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3300"/>
      </a:hlink>
      <a:folHlink>
        <a:srgbClr val="FF3300"/>
      </a:folHlink>
    </a:clrScheme>
    <a:fontScheme name="默认设计模板">
      <a:majorFont>
        <a:latin typeface="Times New Roman"/>
        <a:ea typeface="华文新魏"/>
        <a:cs typeface=""/>
      </a:majorFont>
      <a:minorFont>
        <a:latin typeface="Times New Roman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隶书" panose="020105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隶书" panose="02010509060101010101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14770</TotalTime>
  <Words>3484</Words>
  <Application>Microsoft Office PowerPoint</Application>
  <PresentationFormat>全屏显示(4:3)</PresentationFormat>
  <Paragraphs>846</Paragraphs>
  <Slides>62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62</vt:i4>
      </vt:variant>
    </vt:vector>
  </HeadingPairs>
  <TitlesOfParts>
    <vt:vector size="81" baseType="lpstr">
      <vt:lpstr>仿宋_GB2312</vt:lpstr>
      <vt:lpstr>黑体</vt:lpstr>
      <vt:lpstr>华文新魏</vt:lpstr>
      <vt:lpstr>华文中宋</vt:lpstr>
      <vt:lpstr>楷体_GB2312</vt:lpstr>
      <vt:lpstr>隶书</vt:lpstr>
      <vt:lpstr>宋体</vt:lpstr>
      <vt:lpstr>微软雅黑</vt:lpstr>
      <vt:lpstr>-윤고딕120</vt:lpstr>
      <vt:lpstr>Arial</vt:lpstr>
      <vt:lpstr>Cambria Math</vt:lpstr>
      <vt:lpstr>Symbol</vt:lpstr>
      <vt:lpstr>Times New Roman</vt:lpstr>
      <vt:lpstr>Wingdings</vt:lpstr>
      <vt:lpstr>默认设计模板</vt:lpstr>
      <vt:lpstr>VISIO</vt:lpstr>
      <vt:lpstr>Equation</vt:lpstr>
      <vt:lpstr>公式</vt:lpstr>
      <vt:lpstr>Visio</vt:lpstr>
      <vt:lpstr>PowerPoint 演示文稿</vt:lpstr>
      <vt:lpstr>PowerPoint 演示文稿</vt:lpstr>
      <vt:lpstr>PowerPoint 演示文稿</vt:lpstr>
      <vt:lpstr>8.2 零输入响应（零激励）　Zero-input response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Example:</vt:lpstr>
      <vt:lpstr>PowerPoint 演示文稿</vt:lpstr>
      <vt:lpstr>2. RL 电路</vt:lpstr>
      <vt:lpstr>PowerPoint 演示文稿</vt:lpstr>
      <vt:lpstr>PowerPoint 演示文稿</vt:lpstr>
      <vt:lpstr>2. RL 电路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8.3直流电源激励下的响应</vt:lpstr>
      <vt:lpstr>8.3直流电源激励下的响应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Practice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8.4正弦电源激励下的RC电路 （简讲，对后续课程的正弦稳态有所认识）</vt:lpstr>
      <vt:lpstr>8.4正弦电源激励下的RC电路</vt:lpstr>
      <vt:lpstr>8.4正弦电源激励下的RC电路</vt:lpstr>
      <vt:lpstr>8.6线性非时变特性</vt:lpstr>
      <vt:lpstr>8.6线性非时变特性</vt:lpstr>
      <vt:lpstr>8.6线性非时变特性</vt:lpstr>
      <vt:lpstr>PowerPoint 演示文稿</vt:lpstr>
      <vt:lpstr>Practice : Find the zero-state response uc .</vt:lpstr>
      <vt:lpstr>PowerPoint 演示文稿</vt:lpstr>
      <vt:lpstr>PowerPoint 演示文稿</vt:lpstr>
      <vt:lpstr>Practice : Find the impulse response       .</vt:lpstr>
      <vt:lpstr>Practice : 不含独立电源的线性时不变网络N的零输入响应为　　　 ；原始储能不变，电压源　　　　　　激励下的全响应为　　　 。试确定　　　　　　　　　 下的零状态响应。</vt:lpstr>
      <vt:lpstr>PowerPoint 演示文稿</vt:lpstr>
      <vt:lpstr>PowerPoint 演示文稿</vt:lpstr>
      <vt:lpstr>作业</vt:lpstr>
      <vt:lpstr>本章学习重点、难点及注意事项</vt:lpstr>
      <vt:lpstr>PowerPoint 演示文稿</vt:lpstr>
      <vt:lpstr>PowerPoint 演示文稿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First-order circuits</dc:title>
  <dc:creator>wry</dc:creator>
  <cp:lastModifiedBy>zhanmeng@wipm.ac.cn</cp:lastModifiedBy>
  <cp:revision>903</cp:revision>
  <cp:lastPrinted>2020-04-06T03:38:24Z</cp:lastPrinted>
  <dcterms:created xsi:type="dcterms:W3CDTF">2001-01-13T02:14:45Z</dcterms:created>
  <dcterms:modified xsi:type="dcterms:W3CDTF">2021-04-16T02:00:49Z</dcterms:modified>
</cp:coreProperties>
</file>